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4" r:id="rId17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658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48584" y="468249"/>
            <a:ext cx="6894830" cy="695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42872" y="2923032"/>
            <a:ext cx="8906255" cy="1511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81903" y="2819400"/>
            <a:ext cx="7932420" cy="33788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73530" marR="1560830" indent="4445" algn="ctr">
              <a:lnSpc>
                <a:spcPct val="100000"/>
              </a:lnSpc>
              <a:spcBef>
                <a:spcPts val="95"/>
              </a:spcBef>
              <a:tabLst>
                <a:tab pos="3783965" algn="l"/>
              </a:tabLst>
            </a:pPr>
            <a:r>
              <a:rPr sz="4400" spc="-45" dirty="0">
                <a:solidFill>
                  <a:srgbClr val="006FC0"/>
                </a:solidFill>
                <a:latin typeface="Times New Roman"/>
                <a:cs typeface="Times New Roman"/>
              </a:rPr>
              <a:t>Государственная </a:t>
            </a:r>
            <a:r>
              <a:rPr sz="4400" spc="-4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4400" spc="-10" dirty="0">
                <a:solidFill>
                  <a:srgbClr val="006FC0"/>
                </a:solidFill>
                <a:latin typeface="Times New Roman"/>
                <a:cs typeface="Times New Roman"/>
              </a:rPr>
              <a:t>и</a:t>
            </a:r>
            <a:r>
              <a:rPr sz="4400" spc="-55" dirty="0">
                <a:solidFill>
                  <a:srgbClr val="006FC0"/>
                </a:solidFill>
                <a:latin typeface="Times New Roman"/>
                <a:cs typeface="Times New Roman"/>
              </a:rPr>
              <a:t>т</a:t>
            </a:r>
            <a:r>
              <a:rPr sz="4400" spc="-5" dirty="0">
                <a:solidFill>
                  <a:srgbClr val="006FC0"/>
                </a:solidFill>
                <a:latin typeface="Times New Roman"/>
                <a:cs typeface="Times New Roman"/>
              </a:rPr>
              <a:t>о</a:t>
            </a:r>
            <a:r>
              <a:rPr sz="4400" spc="-114" dirty="0">
                <a:solidFill>
                  <a:srgbClr val="006FC0"/>
                </a:solidFill>
                <a:latin typeface="Times New Roman"/>
                <a:cs typeface="Times New Roman"/>
              </a:rPr>
              <a:t>г</a:t>
            </a:r>
            <a:r>
              <a:rPr sz="4400" spc="-5" dirty="0">
                <a:solidFill>
                  <a:srgbClr val="006FC0"/>
                </a:solidFill>
                <a:latin typeface="Times New Roman"/>
                <a:cs typeface="Times New Roman"/>
              </a:rPr>
              <a:t>о</a:t>
            </a:r>
            <a:r>
              <a:rPr sz="4400" spc="-55" dirty="0">
                <a:solidFill>
                  <a:srgbClr val="006FC0"/>
                </a:solidFill>
                <a:latin typeface="Times New Roman"/>
                <a:cs typeface="Times New Roman"/>
              </a:rPr>
              <a:t>в</a:t>
            </a:r>
            <a:r>
              <a:rPr sz="4400" spc="-5" dirty="0">
                <a:solidFill>
                  <a:srgbClr val="006FC0"/>
                </a:solidFill>
                <a:latin typeface="Times New Roman"/>
                <a:cs typeface="Times New Roman"/>
              </a:rPr>
              <a:t>ая</a:t>
            </a:r>
            <a:r>
              <a:rPr sz="4400" dirty="0">
                <a:solidFill>
                  <a:srgbClr val="006FC0"/>
                </a:solidFill>
                <a:latin typeface="Times New Roman"/>
                <a:cs typeface="Times New Roman"/>
              </a:rPr>
              <a:t>	</a:t>
            </a:r>
            <a:r>
              <a:rPr sz="4400" spc="-145" dirty="0">
                <a:solidFill>
                  <a:srgbClr val="006FC0"/>
                </a:solidFill>
                <a:latin typeface="Times New Roman"/>
                <a:cs typeface="Times New Roman"/>
              </a:rPr>
              <a:t>а</a:t>
            </a:r>
            <a:r>
              <a:rPr sz="4400" spc="-10" dirty="0">
                <a:solidFill>
                  <a:srgbClr val="006FC0"/>
                </a:solidFill>
                <a:latin typeface="Times New Roman"/>
                <a:cs typeface="Times New Roman"/>
              </a:rPr>
              <a:t>тт</a:t>
            </a:r>
            <a:r>
              <a:rPr sz="4400" spc="100" dirty="0">
                <a:solidFill>
                  <a:srgbClr val="006FC0"/>
                </a:solidFill>
                <a:latin typeface="Times New Roman"/>
                <a:cs typeface="Times New Roman"/>
              </a:rPr>
              <a:t>е</a:t>
            </a:r>
            <a:r>
              <a:rPr sz="4400" spc="-5" dirty="0">
                <a:solidFill>
                  <a:srgbClr val="006FC0"/>
                </a:solidFill>
                <a:latin typeface="Times New Roman"/>
                <a:cs typeface="Times New Roman"/>
              </a:rPr>
              <a:t>с</a:t>
            </a:r>
            <a:r>
              <a:rPr sz="4400" spc="30" dirty="0">
                <a:solidFill>
                  <a:srgbClr val="006FC0"/>
                </a:solidFill>
                <a:latin typeface="Times New Roman"/>
                <a:cs typeface="Times New Roman"/>
              </a:rPr>
              <a:t>т</a:t>
            </a:r>
            <a:r>
              <a:rPr sz="4400" spc="-5" dirty="0">
                <a:solidFill>
                  <a:srgbClr val="006FC0"/>
                </a:solidFill>
                <a:latin typeface="Times New Roman"/>
                <a:cs typeface="Times New Roman"/>
              </a:rPr>
              <a:t>ация</a:t>
            </a:r>
            <a:endParaRPr sz="4400" dirty="0">
              <a:latin typeface="Times New Roman"/>
              <a:cs typeface="Times New Roman"/>
            </a:endParaRPr>
          </a:p>
          <a:p>
            <a:pPr marL="12700" marR="5080" algn="ctr">
              <a:lnSpc>
                <a:spcPct val="100000"/>
              </a:lnSpc>
              <a:spcBef>
                <a:spcPts val="5"/>
              </a:spcBef>
              <a:tabLst>
                <a:tab pos="7566025" algn="l"/>
              </a:tabLst>
            </a:pPr>
            <a:r>
              <a:rPr sz="4400" spc="-10" dirty="0">
                <a:solidFill>
                  <a:srgbClr val="006FC0"/>
                </a:solidFill>
                <a:latin typeface="Times New Roman"/>
                <a:cs typeface="Times New Roman"/>
              </a:rPr>
              <a:t>по</a:t>
            </a:r>
            <a:r>
              <a:rPr sz="440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4400" spc="-25" dirty="0">
                <a:solidFill>
                  <a:srgbClr val="006FC0"/>
                </a:solidFill>
                <a:latin typeface="Times New Roman"/>
                <a:cs typeface="Times New Roman"/>
              </a:rPr>
              <a:t>образовательным</a:t>
            </a:r>
            <a:r>
              <a:rPr sz="4400" spc="6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4400" spc="-10" dirty="0">
                <a:solidFill>
                  <a:srgbClr val="006FC0"/>
                </a:solidFill>
                <a:latin typeface="Times New Roman"/>
                <a:cs typeface="Times New Roman"/>
              </a:rPr>
              <a:t>программам </a:t>
            </a:r>
            <a:r>
              <a:rPr sz="4400" spc="-108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4400" spc="-5" dirty="0">
                <a:solidFill>
                  <a:srgbClr val="006FC0"/>
                </a:solidFill>
                <a:latin typeface="Times New Roman"/>
                <a:cs typeface="Times New Roman"/>
              </a:rPr>
              <a:t>основного</a:t>
            </a:r>
            <a:r>
              <a:rPr sz="4400" spc="1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4400" spc="-30" dirty="0">
                <a:solidFill>
                  <a:srgbClr val="006FC0"/>
                </a:solidFill>
                <a:latin typeface="Times New Roman"/>
                <a:cs typeface="Times New Roman"/>
              </a:rPr>
              <a:t>общего</a:t>
            </a:r>
            <a:r>
              <a:rPr sz="4400" spc="3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4400" spc="-10" dirty="0">
                <a:solidFill>
                  <a:srgbClr val="006FC0"/>
                </a:solidFill>
                <a:latin typeface="Times New Roman"/>
                <a:cs typeface="Times New Roman"/>
              </a:rPr>
              <a:t>образования	</a:t>
            </a:r>
            <a:r>
              <a:rPr sz="4400" spc="-5" dirty="0">
                <a:solidFill>
                  <a:srgbClr val="006FC0"/>
                </a:solidFill>
                <a:latin typeface="Times New Roman"/>
                <a:cs typeface="Times New Roman"/>
              </a:rPr>
              <a:t>в </a:t>
            </a:r>
            <a:r>
              <a:rPr sz="4400" spc="-108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006FC0"/>
                </a:solidFill>
                <a:latin typeface="Times New Roman"/>
                <a:cs typeface="Times New Roman"/>
              </a:rPr>
              <a:t>2023</a:t>
            </a:r>
            <a:r>
              <a:rPr sz="4400" spc="-1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4400" spc="-65" dirty="0">
                <a:solidFill>
                  <a:srgbClr val="006FC0"/>
                </a:solidFill>
                <a:latin typeface="Times New Roman"/>
                <a:cs typeface="Times New Roman"/>
              </a:rPr>
              <a:t>году</a:t>
            </a:r>
            <a:endParaRPr sz="4400" dirty="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33110" y="304800"/>
            <a:ext cx="2703577" cy="20297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63720" y="304800"/>
            <a:ext cx="5358765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5" dirty="0"/>
              <a:t>Дополнительные</a:t>
            </a:r>
            <a:r>
              <a:rPr sz="3200" spc="-35" dirty="0"/>
              <a:t> </a:t>
            </a:r>
            <a:r>
              <a:rPr sz="3200" spc="-10" dirty="0"/>
              <a:t>материалы</a:t>
            </a:r>
            <a:endParaRPr sz="3200" dirty="0"/>
          </a:p>
        </p:txBody>
      </p:sp>
      <p:sp>
        <p:nvSpPr>
          <p:cNvPr id="3" name="object 3"/>
          <p:cNvSpPr txBox="1"/>
          <p:nvPr/>
        </p:nvSpPr>
        <p:spPr>
          <a:xfrm>
            <a:off x="609600" y="1143000"/>
            <a:ext cx="11125200" cy="479387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5" dirty="0">
                <a:solidFill>
                  <a:srgbClr val="404040"/>
                </a:solidFill>
                <a:latin typeface="Times New Roman"/>
                <a:cs typeface="Times New Roman"/>
              </a:rPr>
              <a:t>Во</a:t>
            </a:r>
            <a:r>
              <a:rPr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404040"/>
                </a:solidFill>
                <a:latin typeface="Times New Roman"/>
                <a:cs typeface="Times New Roman"/>
              </a:rPr>
              <a:t>время</a:t>
            </a:r>
            <a:r>
              <a:rPr spc="-5" dirty="0">
                <a:solidFill>
                  <a:srgbClr val="404040"/>
                </a:solidFill>
                <a:latin typeface="Times New Roman"/>
                <a:cs typeface="Times New Roman"/>
              </a:rPr>
              <a:t> экзамена</a:t>
            </a:r>
            <a:r>
              <a:rPr spc="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404040"/>
                </a:solidFill>
                <a:latin typeface="Times New Roman"/>
                <a:cs typeface="Times New Roman"/>
              </a:rPr>
              <a:t>на</a:t>
            </a:r>
            <a:r>
              <a:rPr spc="-10" dirty="0">
                <a:solidFill>
                  <a:srgbClr val="404040"/>
                </a:solidFill>
                <a:latin typeface="Times New Roman"/>
                <a:cs typeface="Times New Roman"/>
              </a:rPr>
              <a:t> рабочем</a:t>
            </a:r>
            <a:r>
              <a:rPr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404040"/>
                </a:solidFill>
                <a:latin typeface="Times New Roman"/>
                <a:cs typeface="Times New Roman"/>
              </a:rPr>
              <a:t>столе</a:t>
            </a:r>
            <a:r>
              <a:rPr spc="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404040"/>
                </a:solidFill>
                <a:latin typeface="Times New Roman"/>
                <a:cs typeface="Times New Roman"/>
              </a:rPr>
              <a:t>участника </a:t>
            </a:r>
            <a:r>
              <a:rPr dirty="0">
                <a:solidFill>
                  <a:srgbClr val="404040"/>
                </a:solidFill>
                <a:latin typeface="Times New Roman"/>
                <a:cs typeface="Times New Roman"/>
              </a:rPr>
              <a:t>ГИА-9,</a:t>
            </a:r>
            <a:r>
              <a:rPr spc="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pc="-10" dirty="0">
                <a:solidFill>
                  <a:srgbClr val="404040"/>
                </a:solidFill>
                <a:latin typeface="Times New Roman"/>
                <a:cs typeface="Times New Roman"/>
              </a:rPr>
              <a:t>помимо</a:t>
            </a:r>
            <a:r>
              <a:rPr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404040"/>
                </a:solidFill>
                <a:latin typeface="Times New Roman"/>
                <a:cs typeface="Times New Roman"/>
              </a:rPr>
              <a:t>экзаменационных </a:t>
            </a:r>
            <a:r>
              <a:rPr spc="-5" dirty="0" err="1">
                <a:solidFill>
                  <a:srgbClr val="404040"/>
                </a:solidFill>
                <a:latin typeface="Times New Roman"/>
                <a:cs typeface="Times New Roman"/>
              </a:rPr>
              <a:t>материалов</a:t>
            </a:r>
            <a:r>
              <a:rPr spc="-5" dirty="0" smtClean="0">
                <a:solidFill>
                  <a:srgbClr val="404040"/>
                </a:solidFill>
                <a:latin typeface="Times New Roman"/>
                <a:cs typeface="Times New Roman"/>
              </a:rPr>
              <a:t>,</a:t>
            </a:r>
            <a:r>
              <a:rPr lang="ru-RU" spc="-5" dirty="0" smtClean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pc="-10" dirty="0" err="1" smtClean="0">
                <a:solidFill>
                  <a:srgbClr val="404040"/>
                </a:solidFill>
                <a:latin typeface="Times New Roman"/>
                <a:cs typeface="Times New Roman"/>
              </a:rPr>
              <a:t>находятся</a:t>
            </a:r>
            <a:r>
              <a:rPr spc="-10" dirty="0">
                <a:solidFill>
                  <a:srgbClr val="404040"/>
                </a:solidFill>
                <a:latin typeface="Times New Roman"/>
                <a:cs typeface="Times New Roman"/>
              </a:rPr>
              <a:t>:</a:t>
            </a:r>
            <a:endParaRPr dirty="0">
              <a:latin typeface="Times New Roman"/>
              <a:cs typeface="Times New Roman"/>
            </a:endParaRPr>
          </a:p>
          <a:p>
            <a:pPr marL="175260" indent="-163195">
              <a:lnSpc>
                <a:spcPct val="100000"/>
              </a:lnSpc>
              <a:spcBef>
                <a:spcPts val="409"/>
              </a:spcBef>
              <a:buSzPct val="93750"/>
              <a:buFont typeface="Wingdings"/>
              <a:buChar char=""/>
              <a:tabLst>
                <a:tab pos="175895" algn="l"/>
              </a:tabLst>
            </a:pPr>
            <a:r>
              <a:rPr b="1" dirty="0">
                <a:solidFill>
                  <a:srgbClr val="404040"/>
                </a:solidFill>
                <a:latin typeface="Times New Roman"/>
                <a:cs typeface="Times New Roman"/>
              </a:rPr>
              <a:t>гелевая</a:t>
            </a:r>
            <a:r>
              <a:rPr b="1" spc="-5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b="1" spc="-5" dirty="0">
                <a:solidFill>
                  <a:srgbClr val="404040"/>
                </a:solidFill>
                <a:latin typeface="Times New Roman"/>
                <a:cs typeface="Times New Roman"/>
              </a:rPr>
              <a:t>ручка</a:t>
            </a:r>
            <a:r>
              <a:rPr b="1" spc="-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404040"/>
                </a:solidFill>
                <a:latin typeface="Times New Roman"/>
                <a:cs typeface="Times New Roman"/>
              </a:rPr>
              <a:t>с</a:t>
            </a:r>
            <a:r>
              <a:rPr b="1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404040"/>
                </a:solidFill>
                <a:latin typeface="Times New Roman"/>
                <a:cs typeface="Times New Roman"/>
              </a:rPr>
              <a:t>чернилами</a:t>
            </a:r>
            <a:r>
              <a:rPr b="1" spc="-6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b="1" spc="-5" dirty="0">
                <a:solidFill>
                  <a:srgbClr val="404040"/>
                </a:solidFill>
                <a:latin typeface="Times New Roman"/>
                <a:cs typeface="Times New Roman"/>
              </a:rPr>
              <a:t>черного</a:t>
            </a:r>
            <a:r>
              <a:rPr b="1" spc="-6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b="1" spc="5" dirty="0">
                <a:solidFill>
                  <a:srgbClr val="404040"/>
                </a:solidFill>
                <a:latin typeface="Times New Roman"/>
                <a:cs typeface="Times New Roman"/>
              </a:rPr>
              <a:t>цвета;</a:t>
            </a:r>
            <a:endParaRPr dirty="0">
              <a:latin typeface="Times New Roman"/>
              <a:cs typeface="Times New Roman"/>
            </a:endParaRPr>
          </a:p>
          <a:p>
            <a:pPr marL="175260" indent="-163195">
              <a:lnSpc>
                <a:spcPct val="100000"/>
              </a:lnSpc>
              <a:spcBef>
                <a:spcPts val="409"/>
              </a:spcBef>
              <a:buSzPct val="93750"/>
              <a:buFont typeface="Wingdings"/>
              <a:buChar char=""/>
              <a:tabLst>
                <a:tab pos="175895" algn="l"/>
              </a:tabLst>
            </a:pPr>
            <a:r>
              <a:rPr b="1" dirty="0">
                <a:solidFill>
                  <a:srgbClr val="404040"/>
                </a:solidFill>
                <a:latin typeface="Times New Roman"/>
                <a:cs typeface="Times New Roman"/>
              </a:rPr>
              <a:t>д</a:t>
            </a:r>
            <a:r>
              <a:rPr b="1" spc="10" dirty="0">
                <a:solidFill>
                  <a:srgbClr val="404040"/>
                </a:solidFill>
                <a:latin typeface="Times New Roman"/>
                <a:cs typeface="Times New Roman"/>
              </a:rPr>
              <a:t>о</a:t>
            </a:r>
            <a:r>
              <a:rPr b="1" spc="-15" dirty="0">
                <a:solidFill>
                  <a:srgbClr val="404040"/>
                </a:solidFill>
                <a:latin typeface="Times New Roman"/>
                <a:cs typeface="Times New Roman"/>
              </a:rPr>
              <a:t>ку</a:t>
            </a:r>
            <a:r>
              <a:rPr b="1" spc="5" dirty="0">
                <a:solidFill>
                  <a:srgbClr val="404040"/>
                </a:solidFill>
                <a:latin typeface="Times New Roman"/>
                <a:cs typeface="Times New Roman"/>
              </a:rPr>
              <a:t>мен</a:t>
            </a:r>
            <a:r>
              <a:rPr b="1" spc="-120" dirty="0">
                <a:solidFill>
                  <a:srgbClr val="404040"/>
                </a:solidFill>
                <a:latin typeface="Times New Roman"/>
                <a:cs typeface="Times New Roman"/>
              </a:rPr>
              <a:t>т</a:t>
            </a:r>
            <a:r>
              <a:rPr b="1" dirty="0">
                <a:solidFill>
                  <a:srgbClr val="404040"/>
                </a:solidFill>
                <a:latin typeface="Times New Roman"/>
                <a:cs typeface="Times New Roman"/>
              </a:rPr>
              <a:t>,</a:t>
            </a:r>
            <a:r>
              <a:rPr b="1" spc="-85" dirty="0">
                <a:solidFill>
                  <a:srgbClr val="404040"/>
                </a:solidFill>
                <a:latin typeface="Times New Roman"/>
                <a:cs typeface="Times New Roman"/>
              </a:rPr>
              <a:t> у</a:t>
            </a:r>
            <a:r>
              <a:rPr b="1" dirty="0">
                <a:solidFill>
                  <a:srgbClr val="404040"/>
                </a:solidFill>
                <a:latin typeface="Times New Roman"/>
                <a:cs typeface="Times New Roman"/>
              </a:rPr>
              <a:t>д</a:t>
            </a:r>
            <a:r>
              <a:rPr b="1" spc="10" dirty="0">
                <a:solidFill>
                  <a:srgbClr val="404040"/>
                </a:solidFill>
                <a:latin typeface="Times New Roman"/>
                <a:cs typeface="Times New Roman"/>
              </a:rPr>
              <a:t>о</a:t>
            </a:r>
            <a:r>
              <a:rPr b="1" spc="5" dirty="0">
                <a:solidFill>
                  <a:srgbClr val="404040"/>
                </a:solidFill>
                <a:latin typeface="Times New Roman"/>
                <a:cs typeface="Times New Roman"/>
              </a:rPr>
              <a:t>с</a:t>
            </a:r>
            <a:r>
              <a:rPr b="1" spc="-25" dirty="0">
                <a:solidFill>
                  <a:srgbClr val="404040"/>
                </a:solidFill>
                <a:latin typeface="Times New Roman"/>
                <a:cs typeface="Times New Roman"/>
              </a:rPr>
              <a:t>т</a:t>
            </a:r>
            <a:r>
              <a:rPr b="1" spc="-40" dirty="0">
                <a:solidFill>
                  <a:srgbClr val="404040"/>
                </a:solidFill>
                <a:latin typeface="Times New Roman"/>
                <a:cs typeface="Times New Roman"/>
              </a:rPr>
              <a:t>о</a:t>
            </a:r>
            <a:r>
              <a:rPr b="1" spc="-5" dirty="0">
                <a:solidFill>
                  <a:srgbClr val="404040"/>
                </a:solidFill>
                <a:latin typeface="Times New Roman"/>
                <a:cs typeface="Times New Roman"/>
              </a:rPr>
              <a:t>вер</a:t>
            </a:r>
            <a:r>
              <a:rPr b="1" spc="-10" dirty="0">
                <a:solidFill>
                  <a:srgbClr val="404040"/>
                </a:solidFill>
                <a:latin typeface="Times New Roman"/>
                <a:cs typeface="Times New Roman"/>
              </a:rPr>
              <a:t>я</a:t>
            </a:r>
            <a:r>
              <a:rPr b="1" dirty="0">
                <a:solidFill>
                  <a:srgbClr val="404040"/>
                </a:solidFill>
                <a:latin typeface="Times New Roman"/>
                <a:cs typeface="Times New Roman"/>
              </a:rPr>
              <a:t>ю</a:t>
            </a:r>
            <a:r>
              <a:rPr b="1" spc="-15" dirty="0">
                <a:solidFill>
                  <a:srgbClr val="404040"/>
                </a:solidFill>
                <a:latin typeface="Times New Roman"/>
                <a:cs typeface="Times New Roman"/>
              </a:rPr>
              <a:t>щ</a:t>
            </a:r>
            <a:r>
              <a:rPr b="1" spc="5" dirty="0">
                <a:solidFill>
                  <a:srgbClr val="404040"/>
                </a:solidFill>
                <a:latin typeface="Times New Roman"/>
                <a:cs typeface="Times New Roman"/>
              </a:rPr>
              <a:t>и</a:t>
            </a:r>
            <a:r>
              <a:rPr b="1" dirty="0">
                <a:solidFill>
                  <a:srgbClr val="404040"/>
                </a:solidFill>
                <a:latin typeface="Times New Roman"/>
                <a:cs typeface="Times New Roman"/>
              </a:rPr>
              <a:t>й</a:t>
            </a:r>
            <a:r>
              <a:rPr b="1" spc="-8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b="1" spc="5" dirty="0">
                <a:solidFill>
                  <a:srgbClr val="404040"/>
                </a:solidFill>
                <a:latin typeface="Times New Roman"/>
                <a:cs typeface="Times New Roman"/>
              </a:rPr>
              <a:t>ли</a:t>
            </a:r>
            <a:r>
              <a:rPr b="1" dirty="0">
                <a:solidFill>
                  <a:srgbClr val="404040"/>
                </a:solidFill>
                <a:latin typeface="Times New Roman"/>
                <a:cs typeface="Times New Roman"/>
              </a:rPr>
              <a:t>ч</a:t>
            </a:r>
            <a:r>
              <a:rPr b="1" spc="5" dirty="0">
                <a:solidFill>
                  <a:srgbClr val="404040"/>
                </a:solidFill>
                <a:latin typeface="Times New Roman"/>
                <a:cs typeface="Times New Roman"/>
              </a:rPr>
              <a:t>нос</a:t>
            </a:r>
            <a:r>
              <a:rPr b="1" spc="-5" dirty="0">
                <a:solidFill>
                  <a:srgbClr val="404040"/>
                </a:solidFill>
                <a:latin typeface="Times New Roman"/>
                <a:cs typeface="Times New Roman"/>
              </a:rPr>
              <a:t>т</a:t>
            </a:r>
            <a:r>
              <a:rPr b="1" spc="-10" dirty="0">
                <a:solidFill>
                  <a:srgbClr val="404040"/>
                </a:solidFill>
                <a:latin typeface="Times New Roman"/>
                <a:cs typeface="Times New Roman"/>
              </a:rPr>
              <a:t>ь</a:t>
            </a:r>
            <a:r>
              <a:rPr b="1" dirty="0">
                <a:solidFill>
                  <a:srgbClr val="404040"/>
                </a:solidFill>
                <a:latin typeface="Times New Roman"/>
                <a:cs typeface="Times New Roman"/>
              </a:rPr>
              <a:t>;</a:t>
            </a:r>
            <a:endParaRPr dirty="0">
              <a:latin typeface="Times New Roman"/>
              <a:cs typeface="Times New Roman"/>
            </a:endParaRPr>
          </a:p>
          <a:p>
            <a:pPr marL="175260" indent="-163195">
              <a:lnSpc>
                <a:spcPct val="100000"/>
              </a:lnSpc>
              <a:spcBef>
                <a:spcPts val="170"/>
              </a:spcBef>
              <a:buSzPct val="93750"/>
              <a:buFont typeface="Wingdings"/>
              <a:buChar char=""/>
              <a:tabLst>
                <a:tab pos="175895" algn="l"/>
              </a:tabLst>
            </a:pPr>
            <a:r>
              <a:rPr b="1" dirty="0">
                <a:solidFill>
                  <a:srgbClr val="404040"/>
                </a:solidFill>
                <a:latin typeface="Times New Roman"/>
                <a:cs typeface="Times New Roman"/>
              </a:rPr>
              <a:t>средства</a:t>
            </a:r>
            <a:r>
              <a:rPr b="1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b="1" spc="-5" dirty="0">
                <a:solidFill>
                  <a:srgbClr val="404040"/>
                </a:solidFill>
                <a:latin typeface="Times New Roman"/>
                <a:cs typeface="Times New Roman"/>
              </a:rPr>
              <a:t>обучения</a:t>
            </a:r>
            <a:r>
              <a:rPr b="1" spc="-9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404040"/>
                </a:solidFill>
                <a:latin typeface="Times New Roman"/>
                <a:cs typeface="Times New Roman"/>
              </a:rPr>
              <a:t>и </a:t>
            </a:r>
            <a:r>
              <a:rPr b="1" spc="5" dirty="0">
                <a:solidFill>
                  <a:srgbClr val="404040"/>
                </a:solidFill>
                <a:latin typeface="Times New Roman"/>
                <a:cs typeface="Times New Roman"/>
              </a:rPr>
              <a:t>воспитания,</a:t>
            </a:r>
            <a:r>
              <a:rPr b="1" spc="-8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b="1" spc="5" dirty="0">
                <a:solidFill>
                  <a:srgbClr val="404040"/>
                </a:solidFill>
                <a:latin typeface="Times New Roman"/>
                <a:cs typeface="Times New Roman"/>
              </a:rPr>
              <a:t>разрешенные</a:t>
            </a:r>
            <a:r>
              <a:rPr b="1" spc="-8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b="1" spc="5" dirty="0">
                <a:solidFill>
                  <a:srgbClr val="404040"/>
                </a:solidFill>
                <a:latin typeface="Times New Roman"/>
                <a:cs typeface="Times New Roman"/>
              </a:rPr>
              <a:t>для</a:t>
            </a:r>
            <a:r>
              <a:rPr b="1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b="1" spc="-5" dirty="0">
                <a:solidFill>
                  <a:srgbClr val="404040"/>
                </a:solidFill>
                <a:latin typeface="Times New Roman"/>
                <a:cs typeface="Times New Roman"/>
              </a:rPr>
              <a:t>использования</a:t>
            </a:r>
            <a:r>
              <a:rPr b="1" spc="-8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b="1" spc="5" dirty="0">
                <a:solidFill>
                  <a:srgbClr val="404040"/>
                </a:solidFill>
                <a:latin typeface="Times New Roman"/>
                <a:cs typeface="Times New Roman"/>
              </a:rPr>
              <a:t>на</a:t>
            </a:r>
            <a:r>
              <a:rPr b="1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404040"/>
                </a:solidFill>
                <a:latin typeface="Times New Roman"/>
                <a:cs typeface="Times New Roman"/>
              </a:rPr>
              <a:t>экзамене</a:t>
            </a:r>
            <a:r>
              <a:rPr b="1" spc="-5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b="1" spc="5" dirty="0" err="1">
                <a:solidFill>
                  <a:srgbClr val="404040"/>
                </a:solidFill>
                <a:latin typeface="Times New Roman"/>
                <a:cs typeface="Times New Roman"/>
              </a:rPr>
              <a:t>по</a:t>
            </a:r>
            <a:r>
              <a:rPr b="1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b="1" spc="-5" dirty="0" err="1" smtClean="0">
                <a:solidFill>
                  <a:srgbClr val="404040"/>
                </a:solidFill>
                <a:latin typeface="Times New Roman"/>
                <a:cs typeface="Times New Roman"/>
              </a:rPr>
              <a:t>некоторым</a:t>
            </a:r>
            <a:r>
              <a:rPr lang="ru-RU" b="1" spc="-5" dirty="0" smtClean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b="1" dirty="0" err="1" smtClean="0">
                <a:solidFill>
                  <a:srgbClr val="404040"/>
                </a:solidFill>
                <a:latin typeface="Times New Roman"/>
                <a:cs typeface="Times New Roman"/>
              </a:rPr>
              <a:t>предметам</a:t>
            </a:r>
            <a:r>
              <a:rPr b="1" dirty="0">
                <a:solidFill>
                  <a:srgbClr val="404040"/>
                </a:solidFill>
                <a:latin typeface="Times New Roman"/>
                <a:cs typeface="Times New Roman"/>
              </a:rPr>
              <a:t>:</a:t>
            </a:r>
            <a:endParaRPr dirty="0">
              <a:latin typeface="Times New Roman"/>
              <a:cs typeface="Times New Roman"/>
            </a:endParaRPr>
          </a:p>
          <a:p>
            <a:pPr marL="85725" indent="-73660">
              <a:lnSpc>
                <a:spcPct val="100000"/>
              </a:lnSpc>
              <a:spcBef>
                <a:spcPts val="605"/>
              </a:spcBef>
              <a:buSzPct val="93750"/>
              <a:buFont typeface="Microsoft Sans Serif"/>
              <a:buChar char="•"/>
              <a:tabLst>
                <a:tab pos="86360" algn="l"/>
              </a:tabLst>
            </a:pPr>
            <a:r>
              <a:rPr b="1" u="heavy" spc="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по</a:t>
            </a:r>
            <a:r>
              <a:rPr b="1" u="heavy" spc="-1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b="1" u="heavy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русскому</a:t>
            </a:r>
            <a:r>
              <a:rPr b="1" u="heavy" spc="-8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b="1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языку </a:t>
            </a:r>
            <a:r>
              <a:rPr dirty="0">
                <a:solidFill>
                  <a:srgbClr val="404040"/>
                </a:solidFill>
                <a:latin typeface="Times New Roman"/>
                <a:cs typeface="Times New Roman"/>
              </a:rPr>
              <a:t>-</a:t>
            </a:r>
            <a:r>
              <a:rPr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404040"/>
                </a:solidFill>
                <a:latin typeface="Times New Roman"/>
                <a:cs typeface="Times New Roman"/>
              </a:rPr>
              <a:t>орфографический</a:t>
            </a:r>
            <a:r>
              <a:rPr spc="-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404040"/>
                </a:solidFill>
                <a:latin typeface="Times New Roman"/>
                <a:cs typeface="Times New Roman"/>
              </a:rPr>
              <a:t>словарь;</a:t>
            </a:r>
            <a:endParaRPr dirty="0">
              <a:latin typeface="Times New Roman"/>
              <a:cs typeface="Times New Roman"/>
            </a:endParaRPr>
          </a:p>
          <a:p>
            <a:pPr marL="85725" indent="-73660">
              <a:lnSpc>
                <a:spcPct val="100000"/>
              </a:lnSpc>
              <a:spcBef>
                <a:spcPts val="405"/>
              </a:spcBef>
              <a:buSzPct val="93750"/>
              <a:buFont typeface="Microsoft Sans Serif"/>
              <a:buChar char="•"/>
              <a:tabLst>
                <a:tab pos="86360" algn="l"/>
              </a:tabLst>
            </a:pPr>
            <a:r>
              <a:rPr b="1" u="heavy" spc="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по</a:t>
            </a:r>
            <a:r>
              <a:rPr b="1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b="1" u="heavy" spc="-15" dirty="0" err="1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математике</a:t>
            </a:r>
            <a:r>
              <a:rPr b="1" spc="-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lang="ru-RU" spc="5" dirty="0">
                <a:solidFill>
                  <a:srgbClr val="404040"/>
                </a:solidFill>
                <a:latin typeface="Times New Roman"/>
                <a:cs typeface="Times New Roman"/>
              </a:rPr>
              <a:t>-</a:t>
            </a:r>
            <a:r>
              <a:rPr spc="5" dirty="0" smtClean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404040"/>
                </a:solidFill>
                <a:latin typeface="Times New Roman"/>
                <a:cs typeface="Times New Roman"/>
              </a:rPr>
              <a:t>линейка (справочные</a:t>
            </a:r>
            <a:r>
              <a:rPr spc="-5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404040"/>
                </a:solidFill>
                <a:latin typeface="Times New Roman"/>
                <a:cs typeface="Times New Roman"/>
              </a:rPr>
              <a:t>материалы,</a:t>
            </a:r>
            <a:r>
              <a:rPr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404040"/>
                </a:solidFill>
                <a:latin typeface="Times New Roman"/>
                <a:cs typeface="Times New Roman"/>
              </a:rPr>
              <a:t>содержащие </a:t>
            </a:r>
            <a:r>
              <a:rPr spc="5" dirty="0">
                <a:solidFill>
                  <a:srgbClr val="404040"/>
                </a:solidFill>
                <a:latin typeface="Times New Roman"/>
                <a:cs typeface="Times New Roman"/>
              </a:rPr>
              <a:t>основные</a:t>
            </a:r>
            <a:r>
              <a:rPr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pc="-25" dirty="0" err="1">
                <a:solidFill>
                  <a:srgbClr val="404040"/>
                </a:solidFill>
                <a:latin typeface="Times New Roman"/>
                <a:cs typeface="Times New Roman"/>
              </a:rPr>
              <a:t>формулы</a:t>
            </a:r>
            <a:r>
              <a:rPr spc="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pc="-5" dirty="0" err="1" smtClean="0">
                <a:solidFill>
                  <a:srgbClr val="404040"/>
                </a:solidFill>
                <a:latin typeface="Times New Roman"/>
                <a:cs typeface="Times New Roman"/>
              </a:rPr>
              <a:t>курса</a:t>
            </a:r>
            <a:r>
              <a:rPr lang="ru-RU" spc="-5" dirty="0" smtClean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pc="-10" dirty="0" err="1" smtClean="0">
                <a:solidFill>
                  <a:srgbClr val="404040"/>
                </a:solidFill>
                <a:latin typeface="Times New Roman"/>
                <a:cs typeface="Times New Roman"/>
              </a:rPr>
              <a:t>математики</a:t>
            </a:r>
            <a:r>
              <a:rPr spc="-10" dirty="0">
                <a:solidFill>
                  <a:srgbClr val="404040"/>
                </a:solidFill>
                <a:latin typeface="Times New Roman"/>
                <a:cs typeface="Times New Roman"/>
              </a:rPr>
              <a:t>,</a:t>
            </a:r>
            <a:r>
              <a:rPr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404040"/>
                </a:solidFill>
                <a:latin typeface="Times New Roman"/>
                <a:cs typeface="Times New Roman"/>
              </a:rPr>
              <a:t>участник</a:t>
            </a:r>
            <a:r>
              <a:rPr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404040"/>
                </a:solidFill>
                <a:latin typeface="Times New Roman"/>
                <a:cs typeface="Times New Roman"/>
              </a:rPr>
              <a:t>ГИА-9</a:t>
            </a:r>
            <a:r>
              <a:rPr spc="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pc="-10" dirty="0">
                <a:solidFill>
                  <a:srgbClr val="404040"/>
                </a:solidFill>
                <a:latin typeface="Times New Roman"/>
                <a:cs typeface="Times New Roman"/>
              </a:rPr>
              <a:t>получит</a:t>
            </a:r>
            <a:r>
              <a:rPr spc="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404040"/>
                </a:solidFill>
                <a:latin typeface="Times New Roman"/>
                <a:cs typeface="Times New Roman"/>
              </a:rPr>
              <a:t>вместе</a:t>
            </a:r>
            <a:r>
              <a:rPr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404040"/>
                </a:solidFill>
                <a:latin typeface="Times New Roman"/>
                <a:cs typeface="Times New Roman"/>
              </a:rPr>
              <a:t>с</a:t>
            </a:r>
            <a:r>
              <a:rPr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404040"/>
                </a:solidFill>
                <a:latin typeface="Times New Roman"/>
                <a:cs typeface="Times New Roman"/>
              </a:rPr>
              <a:t>КИМ);</a:t>
            </a:r>
            <a:endParaRPr dirty="0">
              <a:latin typeface="Times New Roman"/>
              <a:cs typeface="Times New Roman"/>
            </a:endParaRPr>
          </a:p>
          <a:p>
            <a:pPr marL="12700" marR="76835">
              <a:lnSpc>
                <a:spcPct val="114500"/>
              </a:lnSpc>
              <a:spcBef>
                <a:spcPts val="130"/>
              </a:spcBef>
              <a:buSzPct val="93750"/>
              <a:buFont typeface="Microsoft Sans Serif"/>
              <a:buChar char="•"/>
              <a:tabLst>
                <a:tab pos="86360" algn="l"/>
              </a:tabLst>
            </a:pPr>
            <a:r>
              <a:rPr b="1" u="heavy" spc="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по </a:t>
            </a:r>
            <a:r>
              <a:rPr b="1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химии</a:t>
            </a:r>
            <a:r>
              <a:rPr b="1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404040"/>
                </a:solidFill>
                <a:latin typeface="Times New Roman"/>
                <a:cs typeface="Times New Roman"/>
              </a:rPr>
              <a:t>-</a:t>
            </a:r>
            <a:r>
              <a:rPr spc="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pc="-10" dirty="0">
                <a:solidFill>
                  <a:srgbClr val="404040"/>
                </a:solidFill>
                <a:latin typeface="Times New Roman"/>
                <a:cs typeface="Times New Roman"/>
              </a:rPr>
              <a:t>непрограммируемый</a:t>
            </a:r>
            <a:r>
              <a:rPr spc="5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404040"/>
                </a:solidFill>
                <a:latin typeface="Times New Roman"/>
                <a:cs typeface="Times New Roman"/>
              </a:rPr>
              <a:t>калькулятор </a:t>
            </a:r>
            <a:r>
              <a:rPr spc="-5" dirty="0">
                <a:solidFill>
                  <a:srgbClr val="404040"/>
                </a:solidFill>
                <a:latin typeface="Times New Roman"/>
                <a:cs typeface="Times New Roman"/>
              </a:rPr>
              <a:t>(периодическую</a:t>
            </a:r>
            <a:r>
              <a:rPr spc="4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404040"/>
                </a:solidFill>
                <a:latin typeface="Times New Roman"/>
                <a:cs typeface="Times New Roman"/>
              </a:rPr>
              <a:t>систему</a:t>
            </a:r>
            <a:r>
              <a:rPr spc="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404040"/>
                </a:solidFill>
                <a:latin typeface="Times New Roman"/>
                <a:cs typeface="Times New Roman"/>
              </a:rPr>
              <a:t>химических</a:t>
            </a:r>
            <a:r>
              <a:rPr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404040"/>
                </a:solidFill>
                <a:latin typeface="Times New Roman"/>
                <a:cs typeface="Times New Roman"/>
              </a:rPr>
              <a:t>элементов</a:t>
            </a:r>
            <a:r>
              <a:rPr spc="5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404040"/>
                </a:solidFill>
                <a:latin typeface="Times New Roman"/>
                <a:cs typeface="Times New Roman"/>
              </a:rPr>
              <a:t>Д.И. </a:t>
            </a:r>
            <a:r>
              <a:rPr spc="-38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pc="-10" dirty="0">
                <a:solidFill>
                  <a:srgbClr val="404040"/>
                </a:solidFill>
                <a:latin typeface="Times New Roman"/>
                <a:cs typeface="Times New Roman"/>
              </a:rPr>
              <a:t>Менделеева, </a:t>
            </a:r>
            <a:r>
              <a:rPr spc="-5" dirty="0">
                <a:solidFill>
                  <a:srgbClr val="404040"/>
                </a:solidFill>
                <a:latin typeface="Times New Roman"/>
                <a:cs typeface="Times New Roman"/>
              </a:rPr>
              <a:t>таблицу </a:t>
            </a:r>
            <a:r>
              <a:rPr dirty="0">
                <a:solidFill>
                  <a:srgbClr val="404040"/>
                </a:solidFill>
                <a:latin typeface="Times New Roman"/>
                <a:cs typeface="Times New Roman"/>
              </a:rPr>
              <a:t>растворимости </a:t>
            </a:r>
            <a:r>
              <a:rPr spc="-10" dirty="0">
                <a:solidFill>
                  <a:srgbClr val="404040"/>
                </a:solidFill>
                <a:latin typeface="Times New Roman"/>
                <a:cs typeface="Times New Roman"/>
              </a:rPr>
              <a:t>солей, </a:t>
            </a:r>
            <a:r>
              <a:rPr spc="-5" dirty="0">
                <a:solidFill>
                  <a:srgbClr val="404040"/>
                </a:solidFill>
                <a:latin typeface="Times New Roman"/>
                <a:cs typeface="Times New Roman"/>
              </a:rPr>
              <a:t>кислот </a:t>
            </a:r>
            <a:r>
              <a:rPr dirty="0">
                <a:solidFill>
                  <a:srgbClr val="404040"/>
                </a:solidFill>
                <a:latin typeface="Times New Roman"/>
                <a:cs typeface="Times New Roman"/>
              </a:rPr>
              <a:t>и </a:t>
            </a:r>
            <a:r>
              <a:rPr spc="5" dirty="0">
                <a:solidFill>
                  <a:srgbClr val="404040"/>
                </a:solidFill>
                <a:latin typeface="Times New Roman"/>
                <a:cs typeface="Times New Roman"/>
              </a:rPr>
              <a:t>оснований </a:t>
            </a:r>
            <a:r>
              <a:rPr dirty="0">
                <a:solidFill>
                  <a:srgbClr val="404040"/>
                </a:solidFill>
                <a:latin typeface="Times New Roman"/>
                <a:cs typeface="Times New Roman"/>
              </a:rPr>
              <a:t>в </a:t>
            </a:r>
            <a:r>
              <a:rPr spc="-10" dirty="0">
                <a:solidFill>
                  <a:srgbClr val="404040"/>
                </a:solidFill>
                <a:latin typeface="Times New Roman"/>
                <a:cs typeface="Times New Roman"/>
              </a:rPr>
              <a:t>воде </a:t>
            </a:r>
            <a:r>
              <a:rPr dirty="0">
                <a:solidFill>
                  <a:srgbClr val="404040"/>
                </a:solidFill>
                <a:latin typeface="Times New Roman"/>
                <a:cs typeface="Times New Roman"/>
              </a:rPr>
              <a:t>и </a:t>
            </a:r>
            <a:r>
              <a:rPr spc="-5" dirty="0">
                <a:solidFill>
                  <a:srgbClr val="404040"/>
                </a:solidFill>
                <a:latin typeface="Times New Roman"/>
                <a:cs typeface="Times New Roman"/>
              </a:rPr>
              <a:t>электрохимический </a:t>
            </a:r>
            <a:r>
              <a:rPr spc="5" dirty="0">
                <a:solidFill>
                  <a:srgbClr val="404040"/>
                </a:solidFill>
                <a:latin typeface="Times New Roman"/>
                <a:cs typeface="Times New Roman"/>
              </a:rPr>
              <a:t>ряд </a:t>
            </a:r>
            <a:r>
              <a:rPr spc="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404040"/>
                </a:solidFill>
                <a:latin typeface="Times New Roman"/>
                <a:cs typeface="Times New Roman"/>
              </a:rPr>
              <a:t>напряжений</a:t>
            </a:r>
            <a:r>
              <a:rPr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404040"/>
                </a:solidFill>
                <a:latin typeface="Times New Roman"/>
                <a:cs typeface="Times New Roman"/>
              </a:rPr>
              <a:t>металлов</a:t>
            </a:r>
            <a:r>
              <a:rPr spc="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404040"/>
                </a:solidFill>
                <a:latin typeface="Times New Roman"/>
                <a:cs typeface="Times New Roman"/>
              </a:rPr>
              <a:t>участник</a:t>
            </a:r>
            <a:r>
              <a:rPr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404040"/>
                </a:solidFill>
                <a:latin typeface="Times New Roman"/>
                <a:cs typeface="Times New Roman"/>
              </a:rPr>
              <a:t>ГИА-9</a:t>
            </a:r>
            <a:r>
              <a:rPr spc="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pc="-10" dirty="0">
                <a:solidFill>
                  <a:srgbClr val="404040"/>
                </a:solidFill>
                <a:latin typeface="Times New Roman"/>
                <a:cs typeface="Times New Roman"/>
              </a:rPr>
              <a:t>получит</a:t>
            </a:r>
            <a:r>
              <a:rPr spc="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404040"/>
                </a:solidFill>
                <a:latin typeface="Times New Roman"/>
                <a:cs typeface="Times New Roman"/>
              </a:rPr>
              <a:t>вместе</a:t>
            </a:r>
            <a:r>
              <a:rPr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404040"/>
                </a:solidFill>
                <a:latin typeface="Times New Roman"/>
                <a:cs typeface="Times New Roman"/>
              </a:rPr>
              <a:t>с</a:t>
            </a:r>
            <a:r>
              <a:rPr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404040"/>
                </a:solidFill>
                <a:latin typeface="Times New Roman"/>
                <a:cs typeface="Times New Roman"/>
              </a:rPr>
              <a:t>КИМ);</a:t>
            </a:r>
            <a:endParaRPr dirty="0">
              <a:latin typeface="Times New Roman"/>
              <a:cs typeface="Times New Roman"/>
            </a:endParaRPr>
          </a:p>
          <a:p>
            <a:pPr marL="85725" indent="-73660">
              <a:lnSpc>
                <a:spcPct val="100000"/>
              </a:lnSpc>
              <a:spcBef>
                <a:spcPts val="600"/>
              </a:spcBef>
              <a:buSzPct val="93750"/>
              <a:buFont typeface="Microsoft Sans Serif"/>
              <a:buChar char="•"/>
              <a:tabLst>
                <a:tab pos="86360" algn="l"/>
              </a:tabLst>
            </a:pPr>
            <a:r>
              <a:rPr b="1" u="heavy" spc="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по</a:t>
            </a:r>
            <a:r>
              <a:rPr b="1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b="1" u="heavy" spc="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физик</a:t>
            </a:r>
            <a:r>
              <a:rPr u="heavy" spc="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е</a:t>
            </a:r>
            <a:r>
              <a:rPr spc="-5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404040"/>
                </a:solidFill>
                <a:latin typeface="Times New Roman"/>
                <a:cs typeface="Times New Roman"/>
              </a:rPr>
              <a:t>-</a:t>
            </a:r>
            <a:r>
              <a:rPr spc="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pc="-10" dirty="0">
                <a:solidFill>
                  <a:srgbClr val="404040"/>
                </a:solidFill>
                <a:latin typeface="Times New Roman"/>
                <a:cs typeface="Times New Roman"/>
              </a:rPr>
              <a:t>непрограммируемый</a:t>
            </a:r>
            <a:r>
              <a:rPr spc="4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404040"/>
                </a:solidFill>
                <a:latin typeface="Times New Roman"/>
                <a:cs typeface="Times New Roman"/>
              </a:rPr>
              <a:t>калькулятор,</a:t>
            </a:r>
            <a:r>
              <a:rPr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404040"/>
                </a:solidFill>
                <a:latin typeface="Times New Roman"/>
                <a:cs typeface="Times New Roman"/>
              </a:rPr>
              <a:t>линейка;</a:t>
            </a:r>
            <a:endParaRPr dirty="0">
              <a:latin typeface="Times New Roman"/>
              <a:cs typeface="Times New Roman"/>
            </a:endParaRPr>
          </a:p>
          <a:p>
            <a:pPr marL="85725" indent="-73660">
              <a:lnSpc>
                <a:spcPct val="100000"/>
              </a:lnSpc>
              <a:spcBef>
                <a:spcPts val="409"/>
              </a:spcBef>
              <a:buSzPct val="93750"/>
              <a:buFont typeface="Microsoft Sans Serif"/>
              <a:buChar char="•"/>
              <a:tabLst>
                <a:tab pos="86360" algn="l"/>
              </a:tabLst>
            </a:pPr>
            <a:r>
              <a:rPr b="1" u="heavy" spc="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по</a:t>
            </a:r>
            <a:r>
              <a:rPr b="1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b="1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географии</a:t>
            </a:r>
            <a:r>
              <a:rPr b="1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404040"/>
                </a:solidFill>
                <a:latin typeface="Times New Roman"/>
                <a:cs typeface="Times New Roman"/>
              </a:rPr>
              <a:t>-</a:t>
            </a:r>
            <a:r>
              <a:rPr spc="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pc="-10" dirty="0">
                <a:solidFill>
                  <a:srgbClr val="404040"/>
                </a:solidFill>
                <a:latin typeface="Times New Roman"/>
                <a:cs typeface="Times New Roman"/>
              </a:rPr>
              <a:t>непрограммируемый</a:t>
            </a:r>
            <a:r>
              <a:rPr spc="5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404040"/>
                </a:solidFill>
                <a:latin typeface="Times New Roman"/>
                <a:cs typeface="Times New Roman"/>
              </a:rPr>
              <a:t>калькулятор,</a:t>
            </a:r>
            <a:r>
              <a:rPr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404040"/>
                </a:solidFill>
                <a:latin typeface="Times New Roman"/>
                <a:cs typeface="Times New Roman"/>
              </a:rPr>
              <a:t>линейка,</a:t>
            </a:r>
            <a:r>
              <a:rPr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404040"/>
                </a:solidFill>
                <a:latin typeface="Times New Roman"/>
                <a:cs typeface="Times New Roman"/>
              </a:rPr>
              <a:t>географические</a:t>
            </a:r>
            <a:r>
              <a:rPr spc="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404040"/>
                </a:solidFill>
                <a:latin typeface="Times New Roman"/>
                <a:cs typeface="Times New Roman"/>
              </a:rPr>
              <a:t>атласы</a:t>
            </a:r>
            <a:r>
              <a:rPr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404040"/>
                </a:solidFill>
                <a:latin typeface="Times New Roman"/>
                <a:cs typeface="Times New Roman"/>
              </a:rPr>
              <a:t>за</a:t>
            </a:r>
            <a:r>
              <a:rPr spc="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404040"/>
                </a:solidFill>
                <a:latin typeface="Times New Roman"/>
                <a:cs typeface="Times New Roman"/>
              </a:rPr>
              <a:t>7</a:t>
            </a:r>
            <a:r>
              <a:rPr spc="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404040"/>
                </a:solidFill>
                <a:latin typeface="Times New Roman"/>
                <a:cs typeface="Times New Roman"/>
              </a:rPr>
              <a:t>-</a:t>
            </a:r>
            <a:r>
              <a:rPr spc="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404040"/>
                </a:solidFill>
                <a:latin typeface="Times New Roman"/>
                <a:cs typeface="Times New Roman"/>
              </a:rPr>
              <a:t>9</a:t>
            </a:r>
            <a:r>
              <a:rPr spc="5" dirty="0">
                <a:solidFill>
                  <a:srgbClr val="404040"/>
                </a:solidFill>
                <a:latin typeface="Times New Roman"/>
                <a:cs typeface="Times New Roman"/>
              </a:rPr>
              <a:t> классы.</a:t>
            </a:r>
            <a:endParaRPr dirty="0">
              <a:latin typeface="Times New Roman"/>
              <a:cs typeface="Times New Roman"/>
            </a:endParaRPr>
          </a:p>
          <a:p>
            <a:pPr marL="85725" indent="-73660">
              <a:lnSpc>
                <a:spcPct val="100000"/>
              </a:lnSpc>
              <a:spcBef>
                <a:spcPts val="405"/>
              </a:spcBef>
              <a:buSzPct val="93750"/>
              <a:buFont typeface="Microsoft Sans Serif"/>
              <a:buChar char="•"/>
              <a:tabLst>
                <a:tab pos="86360" algn="l"/>
              </a:tabLst>
            </a:pPr>
            <a:r>
              <a:rPr b="1" u="heavy" spc="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по</a:t>
            </a:r>
            <a:r>
              <a:rPr b="1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биологии</a:t>
            </a:r>
            <a:r>
              <a:rPr b="1" spc="-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404040"/>
                </a:solidFill>
                <a:latin typeface="Times New Roman"/>
                <a:cs typeface="Times New Roman"/>
              </a:rPr>
              <a:t>-</a:t>
            </a:r>
            <a:r>
              <a:rPr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pc="-10" dirty="0">
                <a:solidFill>
                  <a:srgbClr val="404040"/>
                </a:solidFill>
                <a:latin typeface="Times New Roman"/>
                <a:cs typeface="Times New Roman"/>
              </a:rPr>
              <a:t>непрограммируемый</a:t>
            </a:r>
            <a:r>
              <a:rPr spc="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404040"/>
                </a:solidFill>
                <a:latin typeface="Times New Roman"/>
                <a:cs typeface="Times New Roman"/>
              </a:rPr>
              <a:t>калькулятор,</a:t>
            </a:r>
            <a:r>
              <a:rPr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404040"/>
                </a:solidFill>
                <a:latin typeface="Times New Roman"/>
                <a:cs typeface="Times New Roman"/>
              </a:rPr>
              <a:t>линейка;</a:t>
            </a:r>
            <a:endParaRPr dirty="0">
              <a:latin typeface="Times New Roman"/>
              <a:cs typeface="Times New Roman"/>
            </a:endParaRPr>
          </a:p>
          <a:p>
            <a:pPr marL="12700" marR="488950">
              <a:lnSpc>
                <a:spcPct val="100000"/>
              </a:lnSpc>
              <a:spcBef>
                <a:spcPts val="390"/>
              </a:spcBef>
              <a:buSzPct val="93750"/>
              <a:buFont typeface="Microsoft Sans Serif"/>
              <a:buChar char="•"/>
              <a:tabLst>
                <a:tab pos="86360" algn="l"/>
              </a:tabLst>
            </a:pPr>
            <a:r>
              <a:rPr b="1" u="heavy" spc="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по </a:t>
            </a:r>
            <a:r>
              <a:rPr b="1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литературе</a:t>
            </a:r>
            <a:r>
              <a:rPr b="1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404040"/>
                </a:solidFill>
                <a:latin typeface="Times New Roman"/>
                <a:cs typeface="Times New Roman"/>
              </a:rPr>
              <a:t>- </a:t>
            </a:r>
            <a:r>
              <a:rPr spc="5" dirty="0">
                <a:solidFill>
                  <a:srgbClr val="404040"/>
                </a:solidFill>
                <a:latin typeface="Times New Roman"/>
                <a:cs typeface="Times New Roman"/>
              </a:rPr>
              <a:t>орфографический </a:t>
            </a:r>
            <a:r>
              <a:rPr dirty="0">
                <a:solidFill>
                  <a:srgbClr val="404040"/>
                </a:solidFill>
                <a:latin typeface="Times New Roman"/>
                <a:cs typeface="Times New Roman"/>
              </a:rPr>
              <a:t>словарь, </a:t>
            </a:r>
            <a:r>
              <a:rPr spc="5" dirty="0">
                <a:solidFill>
                  <a:srgbClr val="404040"/>
                </a:solidFill>
                <a:latin typeface="Times New Roman"/>
                <a:cs typeface="Times New Roman"/>
              </a:rPr>
              <a:t>сборники лирики, </a:t>
            </a:r>
            <a:r>
              <a:rPr spc="-5" dirty="0">
                <a:solidFill>
                  <a:srgbClr val="404040"/>
                </a:solidFill>
                <a:latin typeface="Times New Roman"/>
                <a:cs typeface="Times New Roman"/>
              </a:rPr>
              <a:t>полные </a:t>
            </a:r>
            <a:r>
              <a:rPr spc="-10" dirty="0">
                <a:solidFill>
                  <a:srgbClr val="404040"/>
                </a:solidFill>
                <a:latin typeface="Times New Roman"/>
                <a:cs typeface="Times New Roman"/>
              </a:rPr>
              <a:t>тексты </a:t>
            </a:r>
            <a:r>
              <a:rPr spc="-20" dirty="0">
                <a:solidFill>
                  <a:srgbClr val="404040"/>
                </a:solidFill>
                <a:latin typeface="Times New Roman"/>
                <a:cs typeface="Times New Roman"/>
              </a:rPr>
              <a:t>художественных </a:t>
            </a:r>
            <a:r>
              <a:rPr spc="-38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404040"/>
                </a:solidFill>
                <a:latin typeface="Times New Roman"/>
                <a:cs typeface="Times New Roman"/>
              </a:rPr>
              <a:t>произведений.</a:t>
            </a:r>
            <a:endParaRPr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54577" y="302717"/>
            <a:ext cx="4410710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5" dirty="0"/>
              <a:t>Сроки</a:t>
            </a:r>
            <a:r>
              <a:rPr sz="3200" spc="-30" dirty="0"/>
              <a:t> </a:t>
            </a:r>
            <a:r>
              <a:rPr sz="3200" spc="-20" dirty="0"/>
              <a:t>проведения</a:t>
            </a:r>
            <a:r>
              <a:rPr sz="3200" spc="15" dirty="0"/>
              <a:t> </a:t>
            </a:r>
            <a:r>
              <a:rPr sz="3200" spc="-10" dirty="0"/>
              <a:t>ГИА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1839214" y="899540"/>
            <a:ext cx="8375015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0185" marR="201295" indent="1270" algn="ctr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404040"/>
                </a:solidFill>
                <a:latin typeface="Times New Roman"/>
                <a:cs typeface="Times New Roman"/>
              </a:rPr>
              <a:t>Для</a:t>
            </a:r>
            <a:r>
              <a:rPr sz="1800" spc="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imes New Roman"/>
                <a:cs typeface="Times New Roman"/>
              </a:rPr>
              <a:t>проведения</a:t>
            </a:r>
            <a:r>
              <a:rPr sz="1800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imes New Roman"/>
                <a:cs typeface="Times New Roman"/>
              </a:rPr>
              <a:t>ОГЭ</a:t>
            </a:r>
            <a:r>
              <a:rPr sz="1800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Times New Roman"/>
                <a:cs typeface="Times New Roman"/>
              </a:rPr>
              <a:t>и</a:t>
            </a:r>
            <a:r>
              <a:rPr sz="1800" spc="-5" dirty="0">
                <a:solidFill>
                  <a:srgbClr val="404040"/>
                </a:solidFill>
                <a:latin typeface="Times New Roman"/>
                <a:cs typeface="Times New Roman"/>
              </a:rPr>
              <a:t> ГВЭ</a:t>
            </a:r>
            <a:r>
              <a:rPr sz="1800" spc="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Times New Roman"/>
                <a:cs typeface="Times New Roman"/>
              </a:rPr>
              <a:t>предусматривается</a:t>
            </a:r>
            <a:r>
              <a:rPr sz="1800" spc="6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imes New Roman"/>
                <a:cs typeface="Times New Roman"/>
              </a:rPr>
              <a:t>единое</a:t>
            </a:r>
            <a:r>
              <a:rPr sz="1800" spc="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imes New Roman"/>
                <a:cs typeface="Times New Roman"/>
              </a:rPr>
              <a:t>расписание</a:t>
            </a:r>
            <a:r>
              <a:rPr sz="1800" spc="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imes New Roman"/>
                <a:cs typeface="Times New Roman"/>
              </a:rPr>
              <a:t>экзаменов, </a:t>
            </a:r>
            <a:r>
              <a:rPr sz="1800" spc="-5" dirty="0">
                <a:solidFill>
                  <a:srgbClr val="404040"/>
                </a:solidFill>
                <a:latin typeface="Times New Roman"/>
                <a:cs typeface="Times New Roman"/>
              </a:rPr>
              <a:t> продолжительность</a:t>
            </a:r>
            <a:r>
              <a:rPr sz="18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imes New Roman"/>
                <a:cs typeface="Times New Roman"/>
              </a:rPr>
              <a:t>проведен</a:t>
            </a:r>
            <a:r>
              <a:rPr sz="1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imes New Roman"/>
                <a:cs typeface="Times New Roman"/>
              </a:rPr>
              <a:t>ия</a:t>
            </a:r>
            <a:r>
              <a:rPr sz="1800" spc="-10" dirty="0">
                <a:solidFill>
                  <a:srgbClr val="404040"/>
                </a:solidFill>
                <a:latin typeface="Times New Roman"/>
                <a:cs typeface="Times New Roman"/>
              </a:rPr>
              <a:t> экзаменов,</a:t>
            </a:r>
            <a:r>
              <a:rPr sz="1800" spc="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imes New Roman"/>
                <a:cs typeface="Times New Roman"/>
              </a:rPr>
              <a:t>требования</a:t>
            </a:r>
            <a:r>
              <a:rPr sz="1800" spc="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Times New Roman"/>
                <a:cs typeface="Times New Roman"/>
              </a:rPr>
              <a:t>к</a:t>
            </a:r>
            <a:r>
              <a:rPr sz="1800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imes New Roman"/>
                <a:cs typeface="Times New Roman"/>
              </a:rPr>
              <a:t>использованию</a:t>
            </a:r>
            <a:r>
              <a:rPr sz="1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imes New Roman"/>
                <a:cs typeface="Times New Roman"/>
              </a:rPr>
              <a:t>средств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ctr">
              <a:lnSpc>
                <a:spcPct val="100000"/>
              </a:lnSpc>
            </a:pPr>
            <a:r>
              <a:rPr sz="1800" spc="-20" dirty="0">
                <a:solidFill>
                  <a:srgbClr val="404040"/>
                </a:solidFill>
                <a:latin typeface="Times New Roman"/>
                <a:cs typeface="Times New Roman"/>
              </a:rPr>
              <a:t>обучения</a:t>
            </a:r>
            <a:r>
              <a:rPr sz="1800" spc="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Times New Roman"/>
                <a:cs typeface="Times New Roman"/>
              </a:rPr>
              <a:t>и</a:t>
            </a:r>
            <a:r>
              <a:rPr sz="1800" spc="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Times New Roman"/>
                <a:cs typeface="Times New Roman"/>
              </a:rPr>
              <a:t>воспитания,</a:t>
            </a:r>
            <a:r>
              <a:rPr sz="1800" spc="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Times New Roman"/>
                <a:cs typeface="Times New Roman"/>
              </a:rPr>
              <a:t>используемых</a:t>
            </a:r>
            <a:r>
              <a:rPr sz="1800" spc="1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Times New Roman"/>
                <a:cs typeface="Times New Roman"/>
              </a:rPr>
              <a:t>при</a:t>
            </a:r>
            <a:r>
              <a:rPr sz="1800" spc="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imes New Roman"/>
                <a:cs typeface="Times New Roman"/>
              </a:rPr>
              <a:t>проведении</a:t>
            </a:r>
            <a:r>
              <a:rPr sz="1800" spc="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Times New Roman"/>
                <a:cs typeface="Times New Roman"/>
              </a:rPr>
              <a:t>э</a:t>
            </a:r>
            <a:r>
              <a:rPr sz="1800" spc="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imes New Roman"/>
                <a:cs typeface="Times New Roman"/>
              </a:rPr>
              <a:t>кзаменов,</a:t>
            </a:r>
            <a:r>
              <a:rPr sz="1800" spc="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Times New Roman"/>
                <a:cs typeface="Times New Roman"/>
              </a:rPr>
              <a:t>которые</a:t>
            </a:r>
            <a:r>
              <a:rPr sz="1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Times New Roman"/>
                <a:cs typeface="Times New Roman"/>
              </a:rPr>
              <a:t>ежегодно </a:t>
            </a:r>
            <a:r>
              <a:rPr sz="1800" spc="-434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imes New Roman"/>
                <a:cs typeface="Times New Roman"/>
              </a:rPr>
              <a:t>утверждаются</a:t>
            </a:r>
            <a:r>
              <a:rPr sz="1800" spc="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imes New Roman"/>
                <a:cs typeface="Times New Roman"/>
              </a:rPr>
              <a:t>приказом</a:t>
            </a:r>
            <a:r>
              <a:rPr sz="1800" spc="-5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imes New Roman"/>
                <a:cs typeface="Times New Roman"/>
              </a:rPr>
              <a:t>Министерства</a:t>
            </a:r>
            <a:r>
              <a:rPr sz="1800" spc="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Times New Roman"/>
                <a:cs typeface="Times New Roman"/>
              </a:rPr>
              <a:t>просвещения РФ</a:t>
            </a:r>
            <a:r>
              <a:rPr sz="18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Times New Roman"/>
                <a:cs typeface="Times New Roman"/>
              </a:rPr>
              <a:t>и</a:t>
            </a:r>
            <a:r>
              <a:rPr sz="18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imes New Roman"/>
                <a:cs typeface="Times New Roman"/>
              </a:rPr>
              <a:t>Федеральной</a:t>
            </a:r>
            <a:r>
              <a:rPr sz="1800" spc="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Times New Roman"/>
                <a:cs typeface="Times New Roman"/>
              </a:rPr>
              <a:t>службы</a:t>
            </a:r>
            <a:r>
              <a:rPr sz="1800" spc="7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imes New Roman"/>
                <a:cs typeface="Times New Roman"/>
              </a:rPr>
              <a:t>по </a:t>
            </a:r>
            <a:r>
              <a:rPr sz="1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imes New Roman"/>
                <a:cs typeface="Times New Roman"/>
              </a:rPr>
              <a:t>надзору</a:t>
            </a:r>
            <a:r>
              <a:rPr sz="1800" spc="-4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Times New Roman"/>
                <a:cs typeface="Times New Roman"/>
              </a:rPr>
              <a:t>в сфере</a:t>
            </a:r>
            <a:r>
              <a:rPr sz="18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imes New Roman"/>
                <a:cs typeface="Times New Roman"/>
              </a:rPr>
              <a:t>образования</a:t>
            </a:r>
            <a:r>
              <a:rPr sz="1800" spc="-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Times New Roman"/>
                <a:cs typeface="Times New Roman"/>
              </a:rPr>
              <a:t>и </a:t>
            </a:r>
            <a:r>
              <a:rPr sz="1800" spc="-30" dirty="0">
                <a:solidFill>
                  <a:srgbClr val="404040"/>
                </a:solidFill>
                <a:latin typeface="Times New Roman"/>
                <a:cs typeface="Times New Roman"/>
              </a:rPr>
              <a:t>науки.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30679" y="2566416"/>
            <a:ext cx="8930640" cy="402590"/>
          </a:xfrm>
          <a:prstGeom prst="rect">
            <a:avLst/>
          </a:prstGeom>
          <a:ln w="24384">
            <a:solidFill>
              <a:srgbClr val="548ED4"/>
            </a:solidFill>
          </a:ln>
        </p:spPr>
        <p:txBody>
          <a:bodyPr vert="horz" wrap="square" lIns="0" tIns="24130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190"/>
              </a:spcBef>
            </a:pPr>
            <a:r>
              <a:rPr sz="2000" spc="-15" dirty="0">
                <a:latin typeface="Times New Roman"/>
                <a:cs typeface="Times New Roman"/>
              </a:rPr>
              <a:t>ГИА-9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проводится</a:t>
            </a:r>
            <a:r>
              <a:rPr sz="2000" spc="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933735"/>
                </a:solidFill>
                <a:latin typeface="Times New Roman"/>
                <a:cs typeface="Times New Roman"/>
              </a:rPr>
              <a:t>досрочный</a:t>
            </a:r>
            <a:r>
              <a:rPr sz="2000" spc="-10" dirty="0">
                <a:latin typeface="Times New Roman"/>
                <a:cs typeface="Times New Roman"/>
              </a:rPr>
              <a:t>,</a:t>
            </a:r>
            <a:r>
              <a:rPr sz="2000" spc="-110" dirty="0">
                <a:latin typeface="Times New Roman"/>
                <a:cs typeface="Times New Roman"/>
              </a:rPr>
              <a:t> </a:t>
            </a:r>
            <a:r>
              <a:rPr sz="2400" b="1" spc="-35" dirty="0">
                <a:solidFill>
                  <a:srgbClr val="006EC0"/>
                </a:solidFill>
                <a:latin typeface="Times New Roman"/>
                <a:cs typeface="Times New Roman"/>
              </a:rPr>
              <a:t>основной</a:t>
            </a:r>
            <a:r>
              <a:rPr sz="2400" b="1" spc="-135" dirty="0">
                <a:solidFill>
                  <a:srgbClr val="006EC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400" b="1" spc="-25" dirty="0">
                <a:solidFill>
                  <a:srgbClr val="6E2E9F"/>
                </a:solidFill>
                <a:latin typeface="Times New Roman"/>
                <a:cs typeface="Times New Roman"/>
              </a:rPr>
              <a:t>дополнительный</a:t>
            </a:r>
            <a:r>
              <a:rPr sz="2400" b="1" spc="-100" dirty="0">
                <a:solidFill>
                  <a:srgbClr val="6E2E9F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периоды.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33727" y="3429000"/>
            <a:ext cx="8928100" cy="774700"/>
          </a:xfrm>
          <a:prstGeom prst="rect">
            <a:avLst/>
          </a:prstGeom>
          <a:ln w="24384">
            <a:solidFill>
              <a:srgbClr val="548ED4"/>
            </a:solidFill>
          </a:ln>
        </p:spPr>
        <p:txBody>
          <a:bodyPr vert="horz" wrap="square" lIns="0" tIns="2730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15"/>
              </a:spcBef>
            </a:pPr>
            <a:r>
              <a:rPr sz="2400" dirty="0">
                <a:latin typeface="Times New Roman"/>
                <a:cs typeface="Times New Roman"/>
              </a:rPr>
              <a:t>В </a:t>
            </a:r>
            <a:r>
              <a:rPr sz="2400" spc="-20" dirty="0">
                <a:latin typeface="Times New Roman"/>
                <a:cs typeface="Times New Roman"/>
              </a:rPr>
              <a:t>каждом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из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периодов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проведения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ГИА-9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предусматриваются</a:t>
            </a:r>
            <a:endParaRPr sz="2400">
              <a:latin typeface="Times New Roman"/>
              <a:cs typeface="Times New Roman"/>
            </a:endParaRPr>
          </a:p>
          <a:p>
            <a:pPr marL="91440">
              <a:lnSpc>
                <a:spcPct val="100000"/>
              </a:lnSpc>
            </a:pPr>
            <a:r>
              <a:rPr sz="2400" b="1" spc="-10" dirty="0">
                <a:solidFill>
                  <a:srgbClr val="943735"/>
                </a:solidFill>
                <a:latin typeface="Times New Roman"/>
                <a:cs typeface="Times New Roman"/>
              </a:rPr>
              <a:t>основные</a:t>
            </a:r>
            <a:r>
              <a:rPr sz="2400" b="1" dirty="0">
                <a:solidFill>
                  <a:srgbClr val="943735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548ED4"/>
                </a:solidFill>
                <a:latin typeface="Times New Roman"/>
                <a:cs typeface="Times New Roman"/>
              </a:rPr>
              <a:t>резервные</a:t>
            </a:r>
            <a:r>
              <a:rPr sz="2400" b="1" spc="-20" dirty="0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сроки.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39823" y="4791455"/>
            <a:ext cx="8921750" cy="963294"/>
          </a:xfrm>
          <a:prstGeom prst="rect">
            <a:avLst/>
          </a:prstGeom>
          <a:ln w="24384">
            <a:solidFill>
              <a:srgbClr val="548ED4"/>
            </a:solidFill>
          </a:ln>
        </p:spPr>
        <p:txBody>
          <a:bodyPr vert="horz" wrap="square" lIns="0" tIns="31750" rIns="0" bIns="0" rtlCol="0">
            <a:spAutoFit/>
          </a:bodyPr>
          <a:lstStyle/>
          <a:p>
            <a:pPr marL="88900" algn="just">
              <a:lnSpc>
                <a:spcPct val="100000"/>
              </a:lnSpc>
              <a:spcBef>
                <a:spcPts val="250"/>
              </a:spcBef>
            </a:pPr>
            <a:r>
              <a:rPr sz="2000" spc="-10" dirty="0">
                <a:latin typeface="Times New Roman"/>
                <a:cs typeface="Times New Roman"/>
              </a:rPr>
              <a:t>Для </a:t>
            </a:r>
            <a:r>
              <a:rPr sz="2000" spc="-20" dirty="0">
                <a:latin typeface="Times New Roman"/>
                <a:cs typeface="Times New Roman"/>
              </a:rPr>
              <a:t>участников </a:t>
            </a:r>
            <a:r>
              <a:rPr sz="2000" dirty="0">
                <a:latin typeface="Times New Roman"/>
                <a:cs typeface="Times New Roman"/>
              </a:rPr>
              <a:t>ГИА-9, </a:t>
            </a:r>
            <a:r>
              <a:rPr sz="2000" spc="-10" dirty="0">
                <a:latin typeface="Times New Roman"/>
                <a:cs typeface="Times New Roman"/>
              </a:rPr>
              <a:t>не </a:t>
            </a:r>
            <a:r>
              <a:rPr sz="2000" spc="-5" dirty="0">
                <a:latin typeface="Times New Roman"/>
                <a:cs typeface="Times New Roman"/>
              </a:rPr>
              <a:t>имеющих </a:t>
            </a:r>
            <a:r>
              <a:rPr sz="2000" spc="-10" dirty="0">
                <a:latin typeface="Times New Roman"/>
                <a:cs typeface="Times New Roman"/>
              </a:rPr>
              <a:t>возможности по </a:t>
            </a:r>
            <a:r>
              <a:rPr sz="2000" spc="-5" dirty="0">
                <a:latin typeface="Times New Roman"/>
                <a:cs typeface="Times New Roman"/>
              </a:rPr>
              <a:t>уважительным причинам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(болезнь или </a:t>
            </a:r>
            <a:r>
              <a:rPr sz="2000" spc="-10" dirty="0">
                <a:latin typeface="Times New Roman"/>
                <a:cs typeface="Times New Roman"/>
              </a:rPr>
              <a:t>иные обстоятельства), </a:t>
            </a:r>
            <a:r>
              <a:rPr sz="2000" b="1" spc="-10" dirty="0">
                <a:latin typeface="Times New Roman"/>
                <a:cs typeface="Times New Roman"/>
              </a:rPr>
              <a:t>подтвержденным </a:t>
            </a:r>
            <a:r>
              <a:rPr sz="2000" b="1" spc="-5" dirty="0">
                <a:latin typeface="Times New Roman"/>
                <a:cs typeface="Times New Roman"/>
              </a:rPr>
              <a:t>документально, </a:t>
            </a:r>
            <a:r>
              <a:rPr sz="2000" spc="-5" dirty="0">
                <a:latin typeface="Times New Roman"/>
                <a:cs typeface="Times New Roman"/>
              </a:rPr>
              <a:t>пройти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ГИА-9</a:t>
            </a:r>
            <a:r>
              <a:rPr sz="2000" spc="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основные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с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роки,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экзамены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проводятся</a:t>
            </a:r>
            <a:r>
              <a:rPr sz="2000" spc="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досрочный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период.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44265" y="302717"/>
            <a:ext cx="4827270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10" dirty="0"/>
              <a:t>Порядок</a:t>
            </a:r>
            <a:r>
              <a:rPr sz="3200" spc="-5" dirty="0"/>
              <a:t> </a:t>
            </a:r>
            <a:r>
              <a:rPr sz="3200" spc="-20" dirty="0"/>
              <a:t>проведения</a:t>
            </a:r>
            <a:r>
              <a:rPr sz="3200" spc="20" dirty="0"/>
              <a:t> </a:t>
            </a:r>
            <a:r>
              <a:rPr sz="3200" spc="-10" dirty="0"/>
              <a:t>ГИА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1649348" y="834644"/>
            <a:ext cx="8661400" cy="20339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90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В</a:t>
            </a:r>
            <a:r>
              <a:rPr sz="2000" spc="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день</a:t>
            </a:r>
            <a:r>
              <a:rPr sz="2000" spc="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проведения</a:t>
            </a:r>
            <a:r>
              <a:rPr sz="2000" spc="6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экзамена</a:t>
            </a:r>
            <a:r>
              <a:rPr sz="2000" spc="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imes New Roman"/>
                <a:cs typeface="Times New Roman"/>
              </a:rPr>
              <a:t>учащийся</a:t>
            </a:r>
            <a:r>
              <a:rPr sz="2000" spc="7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прибывает</a:t>
            </a:r>
            <a:r>
              <a:rPr sz="2000" spc="6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imes New Roman"/>
                <a:cs typeface="Times New Roman"/>
              </a:rPr>
              <a:t>на</a:t>
            </a:r>
            <a:r>
              <a:rPr sz="2000" spc="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ППЭ</a:t>
            </a:r>
            <a:r>
              <a:rPr sz="2000" spc="7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i="1" spc="-10" dirty="0">
                <a:solidFill>
                  <a:srgbClr val="404040"/>
                </a:solidFill>
                <a:latin typeface="Times New Roman"/>
                <a:cs typeface="Times New Roman"/>
              </a:rPr>
              <a:t>не</a:t>
            </a:r>
            <a:r>
              <a:rPr sz="2000" b="1" i="1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i="1" spc="-5" dirty="0">
                <a:solidFill>
                  <a:srgbClr val="404040"/>
                </a:solidFill>
                <a:latin typeface="Times New Roman"/>
                <a:cs typeface="Times New Roman"/>
              </a:rPr>
              <a:t>ранее</a:t>
            </a:r>
            <a:r>
              <a:rPr sz="2000" b="1" i="1" spc="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404040"/>
                </a:solidFill>
                <a:latin typeface="Times New Roman"/>
                <a:cs typeface="Times New Roman"/>
              </a:rPr>
              <a:t>09.00</a:t>
            </a:r>
            <a:r>
              <a:rPr sz="2000" b="1" i="1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imes New Roman"/>
                <a:cs typeface="Times New Roman"/>
              </a:rPr>
              <a:t>по</a:t>
            </a:r>
            <a:endParaRPr sz="2000">
              <a:latin typeface="Times New Roman"/>
              <a:cs typeface="Times New Roman"/>
            </a:endParaRPr>
          </a:p>
          <a:p>
            <a:pPr marL="356870">
              <a:lnSpc>
                <a:spcPct val="100000"/>
              </a:lnSpc>
            </a:pPr>
            <a:r>
              <a:rPr sz="2000" spc="-25" dirty="0">
                <a:solidFill>
                  <a:srgbClr val="404040"/>
                </a:solidFill>
                <a:latin typeface="Times New Roman"/>
                <a:cs typeface="Times New Roman"/>
              </a:rPr>
              <a:t>московскому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времени.</a:t>
            </a:r>
            <a:endParaRPr sz="2000">
              <a:latin typeface="Times New Roman"/>
              <a:cs typeface="Times New Roman"/>
            </a:endParaRPr>
          </a:p>
          <a:p>
            <a:pPr marL="356870" marR="52705" indent="-344805">
              <a:lnSpc>
                <a:spcPct val="100000"/>
              </a:lnSpc>
              <a:spcBef>
                <a:spcPts val="720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sz="2000" spc="-15" dirty="0">
                <a:solidFill>
                  <a:srgbClr val="404040"/>
                </a:solidFill>
                <a:latin typeface="Times New Roman"/>
                <a:cs typeface="Times New Roman"/>
              </a:rPr>
              <a:t>Допуск</a:t>
            </a:r>
            <a:r>
              <a:rPr sz="2000" spc="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в</a:t>
            </a:r>
            <a:r>
              <a:rPr sz="2000" spc="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ППЭ</a:t>
            </a:r>
            <a:r>
              <a:rPr sz="2000" spc="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осуществляется</a:t>
            </a:r>
            <a:r>
              <a:rPr sz="2000" spc="114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i="1" spc="-5" dirty="0">
                <a:solidFill>
                  <a:srgbClr val="404040"/>
                </a:solidFill>
                <a:latin typeface="Times New Roman"/>
                <a:cs typeface="Times New Roman"/>
              </a:rPr>
              <a:t>при наличии</a:t>
            </a:r>
            <a:r>
              <a:rPr sz="2000" b="1" i="1" spc="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i="1" spc="-10" dirty="0">
                <a:solidFill>
                  <a:srgbClr val="404040"/>
                </a:solidFill>
                <a:latin typeface="Times New Roman"/>
                <a:cs typeface="Times New Roman"/>
              </a:rPr>
              <a:t>документа</a:t>
            </a:r>
            <a:r>
              <a:rPr sz="2000" b="1" i="1" spc="-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i="1" spc="-5" dirty="0">
                <a:solidFill>
                  <a:srgbClr val="404040"/>
                </a:solidFill>
                <a:latin typeface="Times New Roman"/>
                <a:cs typeface="Times New Roman"/>
              </a:rPr>
              <a:t>удостоверяющего </a:t>
            </a:r>
            <a:r>
              <a:rPr sz="2000" b="1" i="1" spc="-484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404040"/>
                </a:solidFill>
                <a:latin typeface="Times New Roman"/>
                <a:cs typeface="Times New Roman"/>
              </a:rPr>
              <a:t>личность</a:t>
            </a:r>
            <a:r>
              <a:rPr sz="2000" b="1" i="1" spc="-5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i="1" spc="-5" dirty="0">
                <a:solidFill>
                  <a:srgbClr val="404040"/>
                </a:solidFill>
                <a:latin typeface="Times New Roman"/>
                <a:cs typeface="Times New Roman"/>
              </a:rPr>
              <a:t>и при</a:t>
            </a:r>
            <a:r>
              <a:rPr sz="2000" b="1" i="1" spc="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i="1" spc="-5" dirty="0">
                <a:solidFill>
                  <a:srgbClr val="404040"/>
                </a:solidFill>
                <a:latin typeface="Times New Roman"/>
                <a:cs typeface="Times New Roman"/>
              </a:rPr>
              <a:t>наличии</a:t>
            </a:r>
            <a:r>
              <a:rPr sz="2000" b="1" i="1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i="1" spc="-5" dirty="0">
                <a:solidFill>
                  <a:srgbClr val="404040"/>
                </a:solidFill>
                <a:latin typeface="Times New Roman"/>
                <a:cs typeface="Times New Roman"/>
              </a:rPr>
              <a:t>в </a:t>
            </a:r>
            <a:r>
              <a:rPr sz="2000" b="1" i="1" spc="-15" dirty="0">
                <a:solidFill>
                  <a:srgbClr val="404040"/>
                </a:solidFill>
                <a:latin typeface="Times New Roman"/>
                <a:cs typeface="Times New Roman"/>
              </a:rPr>
              <a:t>списках</a:t>
            </a:r>
            <a:r>
              <a:rPr sz="2000" b="1" i="1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i="1" spc="-10" dirty="0">
                <a:solidFill>
                  <a:srgbClr val="404040"/>
                </a:solidFill>
                <a:latin typeface="Times New Roman"/>
                <a:cs typeface="Times New Roman"/>
              </a:rPr>
              <a:t>распределения.</a:t>
            </a:r>
            <a:endParaRPr sz="20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700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В</a:t>
            </a:r>
            <a:r>
              <a:rPr sz="2000" spc="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imes New Roman"/>
                <a:cs typeface="Times New Roman"/>
              </a:rPr>
              <a:t>случае</a:t>
            </a:r>
            <a:r>
              <a:rPr sz="2000" spc="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imes New Roman"/>
                <a:cs typeface="Times New Roman"/>
              </a:rPr>
              <a:t>опоздания</a:t>
            </a:r>
            <a:r>
              <a:rPr sz="2000" spc="7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imes New Roman"/>
                <a:cs typeface="Times New Roman"/>
              </a:rPr>
              <a:t>участника</a:t>
            </a:r>
            <a:r>
              <a:rPr sz="2000" spc="8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imes New Roman"/>
                <a:cs typeface="Times New Roman"/>
              </a:rPr>
              <a:t>на</a:t>
            </a:r>
            <a:r>
              <a:rPr sz="2000" spc="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экзамен,</a:t>
            </a:r>
            <a:r>
              <a:rPr sz="20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он</a:t>
            </a:r>
            <a:r>
              <a:rPr sz="2000" spc="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допускается</a:t>
            </a:r>
            <a:r>
              <a:rPr sz="2000" spc="7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в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ППЭ,</a:t>
            </a:r>
            <a:r>
              <a:rPr sz="2000" spc="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при</a:t>
            </a:r>
            <a:r>
              <a:rPr sz="2000" spc="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Times New Roman"/>
                <a:cs typeface="Times New Roman"/>
              </a:rPr>
              <a:t>этом</a:t>
            </a:r>
            <a:endParaRPr sz="2000">
              <a:latin typeface="Times New Roman"/>
              <a:cs typeface="Times New Roman"/>
            </a:endParaRPr>
          </a:p>
          <a:p>
            <a:pPr marL="356870">
              <a:lnSpc>
                <a:spcPct val="100000"/>
              </a:lnSpc>
              <a:spcBef>
                <a:spcPts val="5"/>
              </a:spcBef>
            </a:pPr>
            <a:r>
              <a:rPr sz="2000" b="1" i="1" spc="-15" dirty="0">
                <a:solidFill>
                  <a:srgbClr val="404040"/>
                </a:solidFill>
                <a:latin typeface="Times New Roman"/>
                <a:cs typeface="Times New Roman"/>
              </a:rPr>
              <a:t>время </a:t>
            </a:r>
            <a:r>
              <a:rPr sz="2000" b="1" i="1" spc="-10" dirty="0">
                <a:solidFill>
                  <a:srgbClr val="404040"/>
                </a:solidFill>
                <a:latin typeface="Times New Roman"/>
                <a:cs typeface="Times New Roman"/>
              </a:rPr>
              <a:t>экзамена</a:t>
            </a:r>
            <a:r>
              <a:rPr sz="2000" b="1" i="1" spc="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i="1" spc="-10" dirty="0">
                <a:solidFill>
                  <a:srgbClr val="404040"/>
                </a:solidFill>
                <a:latin typeface="Times New Roman"/>
                <a:cs typeface="Times New Roman"/>
              </a:rPr>
              <a:t>не</a:t>
            </a:r>
            <a:r>
              <a:rPr sz="2000" b="1" i="1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i="1" spc="-10" dirty="0">
                <a:solidFill>
                  <a:srgbClr val="404040"/>
                </a:solidFill>
                <a:latin typeface="Times New Roman"/>
                <a:cs typeface="Times New Roman"/>
              </a:rPr>
              <a:t>продлевается.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42872" y="2923032"/>
            <a:ext cx="8842375" cy="1511935"/>
          </a:xfrm>
          <a:prstGeom prst="rect">
            <a:avLst/>
          </a:prstGeom>
          <a:ln w="24384">
            <a:solidFill>
              <a:srgbClr val="548ED4"/>
            </a:solidFill>
          </a:ln>
        </p:spPr>
        <p:txBody>
          <a:bodyPr vert="horz" wrap="square" lIns="0" tIns="26670" rIns="0" bIns="0" rtlCol="0">
            <a:spAutoFit/>
          </a:bodyPr>
          <a:lstStyle/>
          <a:p>
            <a:pPr marL="90170" marR="153670">
              <a:lnSpc>
                <a:spcPct val="100000"/>
              </a:lnSpc>
              <a:spcBef>
                <a:spcPts val="210"/>
              </a:spcBef>
            </a:pPr>
            <a:r>
              <a:rPr sz="2400" spc="-20" dirty="0">
                <a:latin typeface="Times New Roman"/>
                <a:cs typeface="Times New Roman"/>
              </a:rPr>
              <a:t>В</a:t>
            </a:r>
            <a:r>
              <a:rPr sz="2400" dirty="0">
                <a:latin typeface="Times New Roman"/>
                <a:cs typeface="Times New Roman"/>
              </a:rPr>
              <a:t>о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вр</a:t>
            </a:r>
            <a:r>
              <a:rPr sz="2400" spc="-15" dirty="0">
                <a:latin typeface="Times New Roman"/>
                <a:cs typeface="Times New Roman"/>
              </a:rPr>
              <a:t>е</a:t>
            </a:r>
            <a:r>
              <a:rPr sz="2400" spc="-10" dirty="0">
                <a:latin typeface="Times New Roman"/>
                <a:cs typeface="Times New Roman"/>
              </a:rPr>
              <a:t>м</a:t>
            </a:r>
            <a:r>
              <a:rPr sz="2400" dirty="0">
                <a:latin typeface="Times New Roman"/>
                <a:cs typeface="Times New Roman"/>
              </a:rPr>
              <a:t>я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э</a:t>
            </a:r>
            <a:r>
              <a:rPr sz="2400" spc="-15" dirty="0">
                <a:latin typeface="Times New Roman"/>
                <a:cs typeface="Times New Roman"/>
              </a:rPr>
              <a:t>к</a:t>
            </a:r>
            <a:r>
              <a:rPr sz="2400" spc="5" dirty="0">
                <a:latin typeface="Times New Roman"/>
                <a:cs typeface="Times New Roman"/>
              </a:rPr>
              <a:t>з</a:t>
            </a:r>
            <a:r>
              <a:rPr sz="2400" spc="-10" dirty="0">
                <a:latin typeface="Times New Roman"/>
                <a:cs typeface="Times New Roman"/>
              </a:rPr>
              <a:t>аме</a:t>
            </a:r>
            <a:r>
              <a:rPr sz="2400" spc="5" dirty="0">
                <a:latin typeface="Times New Roman"/>
                <a:cs typeface="Times New Roman"/>
              </a:rPr>
              <a:t>н</a:t>
            </a:r>
            <a:r>
              <a:rPr sz="2400" dirty="0">
                <a:latin typeface="Times New Roman"/>
                <a:cs typeface="Times New Roman"/>
              </a:rPr>
              <a:t>а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</a:t>
            </a:r>
            <a:r>
              <a:rPr sz="2400" spc="-95" dirty="0">
                <a:latin typeface="Times New Roman"/>
                <a:cs typeface="Times New Roman"/>
              </a:rPr>
              <a:t>б</a:t>
            </a:r>
            <a:r>
              <a:rPr sz="2400" spc="-75" dirty="0">
                <a:latin typeface="Times New Roman"/>
                <a:cs typeface="Times New Roman"/>
              </a:rPr>
              <a:t>у</a:t>
            </a:r>
            <a:r>
              <a:rPr sz="2400" spc="-10" dirty="0">
                <a:latin typeface="Times New Roman"/>
                <a:cs typeface="Times New Roman"/>
              </a:rPr>
              <a:t>ча</a:t>
            </a:r>
            <a:r>
              <a:rPr sz="2400" dirty="0">
                <a:latin typeface="Times New Roman"/>
                <a:cs typeface="Times New Roman"/>
              </a:rPr>
              <a:t>ющ</a:t>
            </a:r>
            <a:r>
              <a:rPr sz="2400" spc="5" dirty="0">
                <a:latin typeface="Times New Roman"/>
                <a:cs typeface="Times New Roman"/>
              </a:rPr>
              <a:t>и</a:t>
            </a:r>
            <a:r>
              <a:rPr sz="2400" spc="60" dirty="0">
                <a:latin typeface="Times New Roman"/>
                <a:cs typeface="Times New Roman"/>
              </a:rPr>
              <a:t>е</a:t>
            </a:r>
            <a:r>
              <a:rPr sz="2400" spc="-10" dirty="0">
                <a:latin typeface="Times New Roman"/>
                <a:cs typeface="Times New Roman"/>
              </a:rPr>
              <a:t>с</a:t>
            </a:r>
            <a:r>
              <a:rPr sz="2400" dirty="0">
                <a:latin typeface="Times New Roman"/>
                <a:cs typeface="Times New Roman"/>
              </a:rPr>
              <a:t>я</a:t>
            </a:r>
            <a:r>
              <a:rPr sz="2400" spc="-1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</a:t>
            </a:r>
            <a:r>
              <a:rPr sz="2400" spc="-10" dirty="0">
                <a:latin typeface="Times New Roman"/>
                <a:cs typeface="Times New Roman"/>
              </a:rPr>
              <a:t>ы</a:t>
            </a:r>
            <a:r>
              <a:rPr sz="2400" spc="-75" dirty="0">
                <a:latin typeface="Times New Roman"/>
                <a:cs typeface="Times New Roman"/>
              </a:rPr>
              <a:t>хо</a:t>
            </a:r>
            <a:r>
              <a:rPr sz="2400" dirty="0">
                <a:latin typeface="Times New Roman"/>
                <a:cs typeface="Times New Roman"/>
              </a:rPr>
              <a:t>дят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10" dirty="0">
                <a:latin typeface="Times New Roman"/>
                <a:cs typeface="Times New Roman"/>
              </a:rPr>
              <a:t>и</a:t>
            </a:r>
            <a:r>
              <a:rPr sz="2400" dirty="0">
                <a:latin typeface="Times New Roman"/>
                <a:cs typeface="Times New Roman"/>
              </a:rPr>
              <a:t>з</a:t>
            </a:r>
            <a:r>
              <a:rPr sz="2400" spc="-130" dirty="0">
                <a:latin typeface="Times New Roman"/>
                <a:cs typeface="Times New Roman"/>
              </a:rPr>
              <a:t> </a:t>
            </a:r>
            <a:r>
              <a:rPr sz="2400" spc="-155" dirty="0">
                <a:latin typeface="Times New Roman"/>
                <a:cs typeface="Times New Roman"/>
              </a:rPr>
              <a:t>а</a:t>
            </a:r>
            <a:r>
              <a:rPr sz="2400" spc="-240" dirty="0">
                <a:latin typeface="Times New Roman"/>
                <a:cs typeface="Times New Roman"/>
              </a:rPr>
              <a:t>у</a:t>
            </a:r>
            <a:r>
              <a:rPr sz="2400" spc="-25" dirty="0">
                <a:latin typeface="Times New Roman"/>
                <a:cs typeface="Times New Roman"/>
              </a:rPr>
              <a:t>д</a:t>
            </a:r>
            <a:r>
              <a:rPr sz="2400" spc="-15" dirty="0">
                <a:latin typeface="Times New Roman"/>
                <a:cs typeface="Times New Roman"/>
              </a:rPr>
              <a:t>и</a:t>
            </a:r>
            <a:r>
              <a:rPr sz="2400" spc="-45" dirty="0">
                <a:latin typeface="Times New Roman"/>
                <a:cs typeface="Times New Roman"/>
              </a:rPr>
              <a:t>т</a:t>
            </a:r>
            <a:r>
              <a:rPr sz="2400" spc="-25" dirty="0">
                <a:latin typeface="Times New Roman"/>
                <a:cs typeface="Times New Roman"/>
              </a:rPr>
              <a:t>ор</a:t>
            </a:r>
            <a:r>
              <a:rPr sz="2400" spc="-15" dirty="0">
                <a:latin typeface="Times New Roman"/>
                <a:cs typeface="Times New Roman"/>
              </a:rPr>
              <a:t>и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  </a:t>
            </a:r>
            <a:r>
              <a:rPr sz="2400" spc="-10" dirty="0">
                <a:latin typeface="Times New Roman"/>
                <a:cs typeface="Times New Roman"/>
              </a:rPr>
              <a:t>перемещаются</a:t>
            </a:r>
            <a:r>
              <a:rPr sz="2400" spc="-16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по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ППЭ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сопровождении</a:t>
            </a:r>
            <a:r>
              <a:rPr sz="2400" spc="-20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одного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из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организаторов.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При </a:t>
            </a:r>
            <a:r>
              <a:rPr sz="2400" spc="-30" dirty="0">
                <a:latin typeface="Times New Roman"/>
                <a:cs typeface="Times New Roman"/>
              </a:rPr>
              <a:t>выходе </a:t>
            </a:r>
            <a:r>
              <a:rPr sz="2400" spc="5" dirty="0">
                <a:latin typeface="Times New Roman"/>
                <a:cs typeface="Times New Roman"/>
              </a:rPr>
              <a:t>из </a:t>
            </a:r>
            <a:r>
              <a:rPr sz="2400" spc="-60" dirty="0">
                <a:latin typeface="Times New Roman"/>
                <a:cs typeface="Times New Roman"/>
              </a:rPr>
              <a:t>аудитории </a:t>
            </a:r>
            <a:r>
              <a:rPr sz="2400" spc="-15" dirty="0">
                <a:latin typeface="Times New Roman"/>
                <a:cs typeface="Times New Roman"/>
              </a:rPr>
              <a:t>обучающиеся </a:t>
            </a:r>
            <a:r>
              <a:rPr sz="2400" spc="-5" dirty="0">
                <a:latin typeface="Times New Roman"/>
                <a:cs typeface="Times New Roman"/>
              </a:rPr>
              <a:t>оставляют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экзаменационные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материалы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-1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черновики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на</a:t>
            </a:r>
            <a:r>
              <a:rPr sz="2400" spc="-13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рабочем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столе.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50492" y="4582667"/>
            <a:ext cx="8879205" cy="1905000"/>
          </a:xfrm>
          <a:prstGeom prst="rect">
            <a:avLst/>
          </a:prstGeom>
          <a:solidFill>
            <a:srgbClr val="B8CDE4"/>
          </a:solidFill>
          <a:ln w="9144">
            <a:solidFill>
              <a:srgbClr val="548ED4"/>
            </a:solidFill>
          </a:ln>
        </p:spPr>
        <p:txBody>
          <a:bodyPr vert="horz" wrap="square" lIns="0" tIns="17145" rIns="0" bIns="0" rtlCol="0">
            <a:spAutoFit/>
          </a:bodyPr>
          <a:lstStyle/>
          <a:p>
            <a:pPr marL="90805" algn="just">
              <a:lnSpc>
                <a:spcPct val="100000"/>
              </a:lnSpc>
              <a:spcBef>
                <a:spcPts val="135"/>
              </a:spcBef>
            </a:pPr>
            <a:r>
              <a:rPr sz="1800" spc="-20" dirty="0">
                <a:latin typeface="Microsoft Sans Serif"/>
                <a:cs typeface="Microsoft Sans Serif"/>
              </a:rPr>
              <a:t>Участники</a:t>
            </a:r>
            <a:r>
              <a:rPr sz="1800" spc="1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ГИА</a:t>
            </a:r>
            <a:r>
              <a:rPr sz="1800" spc="-10" dirty="0">
                <a:latin typeface="Times New Roman"/>
                <a:cs typeface="Times New Roman"/>
              </a:rPr>
              <a:t>-9</a:t>
            </a:r>
            <a:r>
              <a:rPr sz="1800" spc="-10" dirty="0">
                <a:latin typeface="Microsoft Sans Serif"/>
                <a:cs typeface="Microsoft Sans Serif"/>
              </a:rPr>
              <a:t>,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допустившие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нарушение</a:t>
            </a:r>
            <a:r>
              <a:rPr sz="1800" spc="35" dirty="0">
                <a:latin typeface="Microsoft Sans Serif"/>
                <a:cs typeface="Microsoft Sans Serif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порядка</a:t>
            </a:r>
            <a:r>
              <a:rPr sz="1800" spc="-10" dirty="0">
                <a:latin typeface="Microsoft Sans Serif"/>
                <a:cs typeface="Microsoft Sans Serif"/>
              </a:rPr>
              <a:t> проведения</a:t>
            </a:r>
            <a:r>
              <a:rPr sz="1800" spc="-5" dirty="0">
                <a:latin typeface="Microsoft Sans Serif"/>
                <a:cs typeface="Microsoft Sans Serif"/>
              </a:rPr>
              <a:t> </a:t>
            </a:r>
            <a:r>
              <a:rPr sz="1800" spc="-20" dirty="0">
                <a:latin typeface="Microsoft Sans Serif"/>
                <a:cs typeface="Microsoft Sans Serif"/>
              </a:rPr>
              <a:t>экзамена</a:t>
            </a:r>
            <a:r>
              <a:rPr sz="1800" b="1" spc="-20" dirty="0">
                <a:latin typeface="Arial"/>
                <a:cs typeface="Arial"/>
              </a:rPr>
              <a:t>,</a:t>
            </a:r>
            <a:endParaRPr sz="1800" dirty="0">
              <a:latin typeface="Arial"/>
              <a:cs typeface="Arial"/>
            </a:endParaRPr>
          </a:p>
          <a:p>
            <a:pPr marL="90805" marR="118745" algn="just">
              <a:lnSpc>
                <a:spcPct val="113900"/>
              </a:lnSpc>
              <a:spcBef>
                <a:spcPts val="10"/>
              </a:spcBef>
            </a:pPr>
            <a:r>
              <a:rPr sz="1800" b="1" spc="-35" dirty="0">
                <a:latin typeface="Arial"/>
                <a:cs typeface="Arial"/>
              </a:rPr>
              <a:t>удаляются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из ППЭ</a:t>
            </a:r>
            <a:r>
              <a:rPr sz="1800" dirty="0">
                <a:latin typeface="Microsoft Sans Serif"/>
                <a:cs typeface="Microsoft Sans Serif"/>
              </a:rPr>
              <a:t>. </a:t>
            </a:r>
            <a:r>
              <a:rPr sz="1800" spc="-5" dirty="0">
                <a:latin typeface="Microsoft Sans Serif"/>
                <a:cs typeface="Microsoft Sans Serif"/>
              </a:rPr>
              <a:t>По </a:t>
            </a:r>
            <a:r>
              <a:rPr sz="1800" spc="-10" dirty="0">
                <a:latin typeface="Microsoft Sans Serif"/>
                <a:cs typeface="Microsoft Sans Serif"/>
              </a:rPr>
              <a:t>данному </a:t>
            </a:r>
            <a:r>
              <a:rPr sz="1800" spc="-15" dirty="0">
                <a:latin typeface="Microsoft Sans Serif"/>
                <a:cs typeface="Microsoft Sans Serif"/>
              </a:rPr>
              <a:t>факту </a:t>
            </a:r>
            <a:r>
              <a:rPr sz="1800" spc="-10" dirty="0">
                <a:latin typeface="Microsoft Sans Serif"/>
                <a:cs typeface="Microsoft Sans Serif"/>
              </a:rPr>
              <a:t>составляется </a:t>
            </a:r>
            <a:r>
              <a:rPr sz="1800" spc="-75" dirty="0">
                <a:latin typeface="Microsoft Sans Serif"/>
                <a:cs typeface="Microsoft Sans Serif"/>
              </a:rPr>
              <a:t>акт, </a:t>
            </a:r>
            <a:r>
              <a:rPr sz="1800" spc="-25" dirty="0">
                <a:latin typeface="Microsoft Sans Serif"/>
                <a:cs typeface="Microsoft Sans Serif"/>
              </a:rPr>
              <a:t>который </a:t>
            </a:r>
            <a:r>
              <a:rPr sz="1800" spc="-10" dirty="0">
                <a:latin typeface="Microsoft Sans Serif"/>
                <a:cs typeface="Microsoft Sans Serif"/>
              </a:rPr>
              <a:t>передаётся на </a:t>
            </a:r>
            <a:r>
              <a:rPr sz="1800" spc="-46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рассмотрение</a:t>
            </a:r>
            <a:r>
              <a:rPr sz="1800" spc="-4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в</a:t>
            </a:r>
            <a:r>
              <a:rPr sz="1800" spc="25" dirty="0">
                <a:latin typeface="Microsoft Sans Serif"/>
                <a:cs typeface="Microsoft Sans Serif"/>
              </a:rPr>
              <a:t> </a:t>
            </a:r>
            <a:r>
              <a:rPr sz="1800" spc="-50" dirty="0">
                <a:latin typeface="Microsoft Sans Serif"/>
                <a:cs typeface="Microsoft Sans Serif"/>
              </a:rPr>
              <a:t>ГЭК.</a:t>
            </a:r>
            <a:r>
              <a:rPr sz="1800" spc="2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Если</a:t>
            </a:r>
            <a:r>
              <a:rPr sz="1800" spc="5" dirty="0">
                <a:latin typeface="Microsoft Sans Serif"/>
                <a:cs typeface="Microsoft Sans Serif"/>
              </a:rPr>
              <a:t> </a:t>
            </a:r>
            <a:r>
              <a:rPr sz="1800" spc="-20" dirty="0">
                <a:latin typeface="Microsoft Sans Serif"/>
                <a:cs typeface="Microsoft Sans Serif"/>
              </a:rPr>
              <a:t>факт</a:t>
            </a:r>
            <a:r>
              <a:rPr sz="1800" spc="-10" dirty="0">
                <a:latin typeface="Microsoft Sans Serif"/>
                <a:cs typeface="Microsoft Sans Serif"/>
              </a:rPr>
              <a:t> нарушения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20" dirty="0">
                <a:latin typeface="Microsoft Sans Serif"/>
                <a:cs typeface="Microsoft Sans Serif"/>
              </a:rPr>
              <a:t>участником</a:t>
            </a:r>
            <a:r>
              <a:rPr sz="1800" spc="1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ГИА</a:t>
            </a:r>
            <a:r>
              <a:rPr sz="1800" dirty="0">
                <a:latin typeface="Times New Roman"/>
                <a:cs typeface="Times New Roman"/>
              </a:rPr>
              <a:t>-9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порядка </a:t>
            </a:r>
            <a:r>
              <a:rPr sz="1800" spc="-10" dirty="0">
                <a:latin typeface="Microsoft Sans Serif"/>
                <a:cs typeface="Microsoft Sans Serif"/>
              </a:rPr>
              <a:t> проведения</a:t>
            </a:r>
            <a:r>
              <a:rPr sz="1800" spc="-20" dirty="0">
                <a:latin typeface="Microsoft Sans Serif"/>
                <a:cs typeface="Microsoft Sans Serif"/>
              </a:rPr>
              <a:t> </a:t>
            </a:r>
            <a:r>
              <a:rPr sz="1800" spc="-30" dirty="0">
                <a:latin typeface="Microsoft Sans Serif"/>
                <a:cs typeface="Microsoft Sans Serif"/>
              </a:rPr>
              <a:t>экзамена</a:t>
            </a:r>
            <a:r>
              <a:rPr sz="1800" spc="25" dirty="0">
                <a:latin typeface="Microsoft Sans Serif"/>
                <a:cs typeface="Microsoft Sans Serif"/>
              </a:rPr>
              <a:t> </a:t>
            </a:r>
            <a:r>
              <a:rPr sz="1800" spc="-20" dirty="0">
                <a:latin typeface="Microsoft Sans Serif"/>
                <a:cs typeface="Microsoft Sans Serif"/>
              </a:rPr>
              <a:t>подтверждается, </a:t>
            </a:r>
            <a:r>
              <a:rPr sz="1800" spc="-65" dirty="0">
                <a:latin typeface="Microsoft Sans Serif"/>
                <a:cs typeface="Microsoft Sans Serif"/>
              </a:rPr>
              <a:t>ГЭК</a:t>
            </a:r>
            <a:r>
              <a:rPr sz="1800" spc="5" dirty="0">
                <a:latin typeface="Microsoft Sans Serif"/>
                <a:cs typeface="Microsoft Sans Serif"/>
              </a:rPr>
              <a:t> </a:t>
            </a:r>
            <a:r>
              <a:rPr sz="1800" spc="-20" dirty="0">
                <a:latin typeface="Microsoft Sans Serif"/>
                <a:cs typeface="Microsoft Sans Serif"/>
              </a:rPr>
              <a:t>принимает</a:t>
            </a:r>
            <a:r>
              <a:rPr sz="1800" spc="-1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решение</a:t>
            </a:r>
            <a:r>
              <a:rPr sz="1800" spc="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об</a:t>
            </a:r>
          </a:p>
          <a:p>
            <a:pPr marL="90805" algn="just">
              <a:lnSpc>
                <a:spcPct val="100000"/>
              </a:lnSpc>
              <a:spcBef>
                <a:spcPts val="295"/>
              </a:spcBef>
            </a:pPr>
            <a:r>
              <a:rPr sz="1800" spc="-10" dirty="0">
                <a:latin typeface="Microsoft Sans Serif"/>
                <a:cs typeface="Microsoft Sans Serif"/>
              </a:rPr>
              <a:t>аннулировании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45" dirty="0">
                <a:latin typeface="Microsoft Sans Serif"/>
                <a:cs typeface="Microsoft Sans Serif"/>
              </a:rPr>
              <a:t>результатов</a:t>
            </a:r>
            <a:r>
              <a:rPr sz="1800" spc="90" dirty="0">
                <a:latin typeface="Microsoft Sans Serif"/>
                <a:cs typeface="Microsoft Sans Serif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участника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ГИА</a:t>
            </a:r>
            <a:r>
              <a:rPr sz="1800" spc="-5" dirty="0">
                <a:latin typeface="Times New Roman"/>
                <a:cs typeface="Times New Roman"/>
              </a:rPr>
              <a:t>-9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по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соответствующему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учебному</a:t>
            </a:r>
            <a:endParaRPr sz="1800" dirty="0">
              <a:latin typeface="Microsoft Sans Serif"/>
              <a:cs typeface="Microsoft Sans Serif"/>
            </a:endParaRPr>
          </a:p>
          <a:p>
            <a:pPr marL="90805" algn="just">
              <a:lnSpc>
                <a:spcPct val="100000"/>
              </a:lnSpc>
              <a:spcBef>
                <a:spcPts val="310"/>
              </a:spcBef>
            </a:pPr>
            <a:r>
              <a:rPr sz="1800" spc="-20" dirty="0">
                <a:latin typeface="Microsoft Sans Serif"/>
                <a:cs typeface="Microsoft Sans Serif"/>
              </a:rPr>
              <a:t>предмету</a:t>
            </a:r>
            <a:r>
              <a:rPr sz="1800" spc="-20" dirty="0">
                <a:latin typeface="Times New Roman"/>
                <a:cs typeface="Times New Roman"/>
              </a:rPr>
              <a:t>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11446" y="302717"/>
            <a:ext cx="2701290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20" dirty="0"/>
              <a:t>ЗАПРЕЩЕНО</a:t>
            </a:r>
            <a:endParaRPr sz="3200" dirty="0"/>
          </a:p>
        </p:txBody>
      </p:sp>
      <p:sp>
        <p:nvSpPr>
          <p:cNvPr id="3" name="object 3"/>
          <p:cNvSpPr txBox="1"/>
          <p:nvPr/>
        </p:nvSpPr>
        <p:spPr>
          <a:xfrm>
            <a:off x="495300" y="1325619"/>
            <a:ext cx="11201400" cy="2735364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111125" indent="-99060" algn="just">
              <a:lnSpc>
                <a:spcPct val="100000"/>
              </a:lnSpc>
              <a:spcBef>
                <a:spcPts val="750"/>
              </a:spcBef>
              <a:buSzPct val="95454"/>
              <a:buFont typeface="Microsoft Sans Serif"/>
              <a:buChar char="•"/>
              <a:tabLst>
                <a:tab pos="111760" algn="l"/>
              </a:tabLst>
            </a:pPr>
            <a:r>
              <a:rPr lang="ru-RU" sz="2200" b="1" spc="5" dirty="0" smtClean="0">
                <a:latin typeface="Times New Roman"/>
                <a:cs typeface="Times New Roman"/>
              </a:rPr>
              <a:t> </a:t>
            </a:r>
            <a:r>
              <a:rPr sz="2200" b="1" spc="5" dirty="0" err="1" smtClean="0">
                <a:latin typeface="Times New Roman"/>
                <a:cs typeface="Times New Roman"/>
              </a:rPr>
              <a:t>Наличие</a:t>
            </a:r>
            <a:r>
              <a:rPr sz="2200" b="1" spc="-60" dirty="0" smtClean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средств</a:t>
            </a:r>
            <a:r>
              <a:rPr sz="2200" b="1" spc="-55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связи</a:t>
            </a:r>
            <a:r>
              <a:rPr sz="2200" b="1" spc="-25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,электронно-вычислительной</a:t>
            </a:r>
            <a:r>
              <a:rPr sz="2200" b="1" spc="-90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техники, </a:t>
            </a:r>
            <a:r>
              <a:rPr sz="2200" b="1" spc="-30" dirty="0" err="1" smtClean="0">
                <a:latin typeface="Times New Roman"/>
                <a:cs typeface="Times New Roman"/>
              </a:rPr>
              <a:t>фото</a:t>
            </a:r>
            <a:r>
              <a:rPr lang="ru-RU" sz="2200" b="1" spc="-30" dirty="0" smtClean="0">
                <a:latin typeface="Times New Roman"/>
                <a:cs typeface="Times New Roman"/>
              </a:rPr>
              <a:t>-, </a:t>
            </a:r>
            <a:r>
              <a:rPr sz="2200" b="1" spc="-50" dirty="0" err="1" smtClean="0">
                <a:latin typeface="Times New Roman"/>
                <a:cs typeface="Times New Roman"/>
              </a:rPr>
              <a:t>аудио</a:t>
            </a:r>
            <a:r>
              <a:rPr lang="ru-RU" sz="2200" b="1" spc="-50" dirty="0" smtClean="0">
                <a:latin typeface="Times New Roman"/>
                <a:cs typeface="Times New Roman"/>
              </a:rPr>
              <a:t>-</a:t>
            </a:r>
            <a:r>
              <a:rPr sz="2200" b="1" spc="-20" dirty="0" smtClean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и</a:t>
            </a:r>
            <a:r>
              <a:rPr sz="2200" b="1" spc="-20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видеоаппаратуры,</a:t>
            </a:r>
            <a:r>
              <a:rPr sz="2200" b="1" spc="-65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справочных</a:t>
            </a:r>
            <a:r>
              <a:rPr sz="2200" b="1" spc="-60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материалов,</a:t>
            </a:r>
            <a:r>
              <a:rPr sz="2200" b="1" spc="-95" dirty="0">
                <a:latin typeface="Times New Roman"/>
                <a:cs typeface="Times New Roman"/>
              </a:rPr>
              <a:t> </a:t>
            </a:r>
            <a:r>
              <a:rPr sz="2200" b="1" dirty="0" err="1" smtClean="0">
                <a:latin typeface="Times New Roman"/>
                <a:cs typeface="Times New Roman"/>
              </a:rPr>
              <a:t>письменных</a:t>
            </a:r>
            <a:r>
              <a:rPr lang="ru-RU" sz="2200" b="1" dirty="0" smtClean="0">
                <a:latin typeface="Times New Roman"/>
                <a:cs typeface="Times New Roman"/>
              </a:rPr>
              <a:t> </a:t>
            </a:r>
            <a:r>
              <a:rPr sz="2200" b="1" dirty="0" err="1" smtClean="0">
                <a:latin typeface="Times New Roman"/>
                <a:cs typeface="Times New Roman"/>
              </a:rPr>
              <a:t>заметок</a:t>
            </a:r>
            <a:r>
              <a:rPr sz="2200" b="1" spc="-50" dirty="0" smtClean="0">
                <a:latin typeface="Times New Roman"/>
                <a:cs typeface="Times New Roman"/>
              </a:rPr>
              <a:t> </a:t>
            </a:r>
            <a:r>
              <a:rPr sz="2200" b="1" spc="5" dirty="0">
                <a:latin typeface="Times New Roman"/>
                <a:cs typeface="Times New Roman"/>
              </a:rPr>
              <a:t>и</a:t>
            </a:r>
            <a:r>
              <a:rPr sz="2200" b="1" spc="-20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иных</a:t>
            </a:r>
            <a:r>
              <a:rPr sz="2200" b="1" spc="-20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средств</a:t>
            </a:r>
            <a:r>
              <a:rPr sz="2200" b="1" spc="-65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хранения</a:t>
            </a:r>
            <a:r>
              <a:rPr sz="2200" b="1" spc="-15" dirty="0">
                <a:latin typeface="Times New Roman"/>
                <a:cs typeface="Times New Roman"/>
              </a:rPr>
              <a:t> </a:t>
            </a:r>
            <a:r>
              <a:rPr sz="2200" b="1" spc="5" dirty="0">
                <a:latin typeface="Times New Roman"/>
                <a:cs typeface="Times New Roman"/>
              </a:rPr>
              <a:t>и</a:t>
            </a:r>
            <a:r>
              <a:rPr sz="2200" b="1" spc="-20" dirty="0">
                <a:latin typeface="Times New Roman"/>
                <a:cs typeface="Times New Roman"/>
              </a:rPr>
              <a:t> </a:t>
            </a:r>
            <a:r>
              <a:rPr sz="2200" b="1" spc="-15" dirty="0">
                <a:latin typeface="Times New Roman"/>
                <a:cs typeface="Times New Roman"/>
              </a:rPr>
              <a:t>передачи</a:t>
            </a:r>
            <a:r>
              <a:rPr sz="2200" b="1" spc="-70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информации.</a:t>
            </a:r>
            <a:endParaRPr sz="2200" dirty="0">
              <a:latin typeface="Times New Roman"/>
              <a:cs typeface="Times New Roman"/>
            </a:endParaRPr>
          </a:p>
          <a:p>
            <a:pPr marL="111125" indent="-99060" algn="just">
              <a:lnSpc>
                <a:spcPct val="100000"/>
              </a:lnSpc>
              <a:spcBef>
                <a:spcPts val="915"/>
              </a:spcBef>
              <a:buSzPct val="95454"/>
              <a:buFont typeface="Microsoft Sans Serif"/>
              <a:buChar char="•"/>
              <a:tabLst>
                <a:tab pos="111760" algn="l"/>
              </a:tabLst>
            </a:pPr>
            <a:r>
              <a:rPr lang="ru-RU" sz="2200" b="1" spc="5" dirty="0" smtClean="0">
                <a:latin typeface="Times New Roman"/>
                <a:cs typeface="Times New Roman"/>
              </a:rPr>
              <a:t> </a:t>
            </a:r>
            <a:r>
              <a:rPr sz="2200" b="1" spc="5" dirty="0" err="1" smtClean="0">
                <a:latin typeface="Times New Roman"/>
                <a:cs typeface="Times New Roman"/>
              </a:rPr>
              <a:t>Вынос</a:t>
            </a:r>
            <a:r>
              <a:rPr sz="2200" b="1" spc="-70" dirty="0" smtClean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из </a:t>
            </a:r>
            <a:r>
              <a:rPr sz="2200" b="1" spc="-30" dirty="0">
                <a:latin typeface="Times New Roman"/>
                <a:cs typeface="Times New Roman"/>
              </a:rPr>
              <a:t>аудитории</a:t>
            </a:r>
            <a:r>
              <a:rPr sz="2200" b="1" spc="-50" dirty="0">
                <a:latin typeface="Times New Roman"/>
                <a:cs typeface="Times New Roman"/>
              </a:rPr>
              <a:t> </a:t>
            </a:r>
            <a:r>
              <a:rPr sz="2200" b="1" spc="5" dirty="0">
                <a:latin typeface="Times New Roman"/>
                <a:cs typeface="Times New Roman"/>
              </a:rPr>
              <a:t>и</a:t>
            </a:r>
            <a:r>
              <a:rPr sz="2200" b="1" spc="-20" dirty="0">
                <a:latin typeface="Times New Roman"/>
                <a:cs typeface="Times New Roman"/>
              </a:rPr>
              <a:t> </a:t>
            </a:r>
            <a:r>
              <a:rPr sz="2200" b="1" spc="10" dirty="0">
                <a:latin typeface="Times New Roman"/>
                <a:cs typeface="Times New Roman"/>
              </a:rPr>
              <a:t>ППЭ</a:t>
            </a:r>
            <a:r>
              <a:rPr sz="2200" b="1" spc="-35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экзаменационных</a:t>
            </a:r>
            <a:r>
              <a:rPr sz="2200" b="1" spc="-95" dirty="0">
                <a:latin typeface="Times New Roman"/>
                <a:cs typeface="Times New Roman"/>
              </a:rPr>
              <a:t> </a:t>
            </a:r>
            <a:r>
              <a:rPr sz="2200" b="1" spc="-10" dirty="0" err="1">
                <a:latin typeface="Times New Roman"/>
                <a:cs typeface="Times New Roman"/>
              </a:rPr>
              <a:t>материалов</a:t>
            </a:r>
            <a:r>
              <a:rPr sz="2200" b="1" spc="-60" dirty="0">
                <a:latin typeface="Times New Roman"/>
                <a:cs typeface="Times New Roman"/>
              </a:rPr>
              <a:t> </a:t>
            </a:r>
            <a:r>
              <a:rPr sz="2200" b="1" dirty="0" err="1" smtClean="0">
                <a:latin typeface="Times New Roman"/>
                <a:cs typeface="Times New Roman"/>
              </a:rPr>
              <a:t>на</a:t>
            </a:r>
            <a:r>
              <a:rPr lang="ru-RU" sz="2200" b="1" dirty="0" smtClean="0">
                <a:latin typeface="Times New Roman"/>
                <a:cs typeface="Times New Roman"/>
              </a:rPr>
              <a:t> </a:t>
            </a:r>
            <a:r>
              <a:rPr sz="2200" b="1" spc="-25" dirty="0" err="1" smtClean="0">
                <a:latin typeface="Times New Roman"/>
                <a:cs typeface="Times New Roman"/>
              </a:rPr>
              <a:t>бумажном</a:t>
            </a:r>
            <a:r>
              <a:rPr sz="2200" b="1" spc="-35" dirty="0" smtClean="0">
                <a:latin typeface="Times New Roman"/>
                <a:cs typeface="Times New Roman"/>
              </a:rPr>
              <a:t> </a:t>
            </a:r>
            <a:r>
              <a:rPr sz="2200" b="1" dirty="0" err="1" smtClean="0">
                <a:latin typeface="Times New Roman"/>
                <a:cs typeface="Times New Roman"/>
              </a:rPr>
              <a:t>или</a:t>
            </a:r>
            <a:r>
              <a:rPr lang="ru-RU" sz="2200" b="1" dirty="0" smtClean="0">
                <a:latin typeface="Times New Roman"/>
                <a:cs typeface="Times New Roman"/>
              </a:rPr>
              <a:t> </a:t>
            </a:r>
            <a:r>
              <a:rPr sz="2200" b="1" spc="-5" dirty="0" err="1" smtClean="0">
                <a:latin typeface="Times New Roman"/>
                <a:cs typeface="Times New Roman"/>
              </a:rPr>
              <a:t>электронном</a:t>
            </a:r>
            <a:r>
              <a:rPr sz="2200" b="1" spc="-70" dirty="0" smtClean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носителях,</a:t>
            </a:r>
            <a:r>
              <a:rPr sz="2200" b="1" spc="-45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их</a:t>
            </a:r>
            <a:r>
              <a:rPr sz="2200" b="1" spc="-20" dirty="0">
                <a:latin typeface="Times New Roman"/>
                <a:cs typeface="Times New Roman"/>
              </a:rPr>
              <a:t> </a:t>
            </a:r>
            <a:r>
              <a:rPr sz="2200" b="1" spc="-15" dirty="0">
                <a:latin typeface="Times New Roman"/>
                <a:cs typeface="Times New Roman"/>
              </a:rPr>
              <a:t>фотографирование.</a:t>
            </a:r>
            <a:endParaRPr sz="2200" dirty="0">
              <a:latin typeface="Times New Roman"/>
              <a:cs typeface="Times New Roman"/>
            </a:endParaRPr>
          </a:p>
          <a:p>
            <a:pPr marL="111125" indent="-99060" algn="just">
              <a:lnSpc>
                <a:spcPct val="100000"/>
              </a:lnSpc>
              <a:spcBef>
                <a:spcPts val="605"/>
              </a:spcBef>
              <a:buSzPct val="95454"/>
              <a:buFont typeface="Microsoft Sans Serif"/>
              <a:buChar char="•"/>
              <a:tabLst>
                <a:tab pos="111760" algn="l"/>
              </a:tabLst>
            </a:pPr>
            <a:r>
              <a:rPr lang="ru-RU" sz="2200" b="1" dirty="0" smtClean="0">
                <a:latin typeface="Times New Roman"/>
                <a:cs typeface="Times New Roman"/>
              </a:rPr>
              <a:t> </a:t>
            </a:r>
            <a:r>
              <a:rPr sz="2200" b="1" dirty="0" err="1" smtClean="0">
                <a:latin typeface="Times New Roman"/>
                <a:cs typeface="Times New Roman"/>
              </a:rPr>
              <a:t>Оказание</a:t>
            </a:r>
            <a:r>
              <a:rPr sz="2200" b="1" spc="-75" dirty="0" smtClean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содействия</a:t>
            </a:r>
            <a:r>
              <a:rPr sz="2200" b="1" spc="-90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другим</a:t>
            </a:r>
            <a:r>
              <a:rPr sz="2200" b="1" spc="-40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участникам</a:t>
            </a:r>
            <a:r>
              <a:rPr sz="2200" b="1" spc="-90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ЕГЭ,</a:t>
            </a:r>
            <a:r>
              <a:rPr sz="2200" b="1" spc="-30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в</a:t>
            </a:r>
            <a:r>
              <a:rPr sz="2200" b="1" spc="5" dirty="0">
                <a:latin typeface="Times New Roman"/>
                <a:cs typeface="Times New Roman"/>
              </a:rPr>
              <a:t> </a:t>
            </a:r>
            <a:r>
              <a:rPr sz="2200" b="1" spc="-25" dirty="0">
                <a:latin typeface="Times New Roman"/>
                <a:cs typeface="Times New Roman"/>
              </a:rPr>
              <a:t>том</a:t>
            </a:r>
            <a:r>
              <a:rPr sz="2200" b="1" spc="-20" dirty="0">
                <a:latin typeface="Times New Roman"/>
                <a:cs typeface="Times New Roman"/>
              </a:rPr>
              <a:t> </a:t>
            </a:r>
            <a:r>
              <a:rPr sz="2200" b="1" spc="5" dirty="0" err="1">
                <a:latin typeface="Times New Roman"/>
                <a:cs typeface="Times New Roman"/>
              </a:rPr>
              <a:t>числе</a:t>
            </a:r>
            <a:r>
              <a:rPr sz="2200" b="1" spc="-50" dirty="0">
                <a:latin typeface="Times New Roman"/>
                <a:cs typeface="Times New Roman"/>
              </a:rPr>
              <a:t> </a:t>
            </a:r>
            <a:r>
              <a:rPr sz="2200" b="1" spc="-15" dirty="0" err="1" smtClean="0">
                <a:latin typeface="Times New Roman"/>
                <a:cs typeface="Times New Roman"/>
              </a:rPr>
              <a:t>передача</a:t>
            </a:r>
            <a:r>
              <a:rPr lang="ru-RU" sz="2200" b="1" spc="-15" dirty="0" smtClean="0">
                <a:latin typeface="Times New Roman"/>
                <a:cs typeface="Times New Roman"/>
              </a:rPr>
              <a:t> </a:t>
            </a:r>
            <a:r>
              <a:rPr sz="2200" b="1" dirty="0" err="1" smtClean="0">
                <a:latin typeface="Times New Roman"/>
                <a:cs typeface="Times New Roman"/>
              </a:rPr>
              <a:t>им</a:t>
            </a:r>
            <a:r>
              <a:rPr sz="2200" b="1" spc="-30" dirty="0" smtClean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указанных</a:t>
            </a:r>
            <a:r>
              <a:rPr sz="2200" b="1" spc="-80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средств</a:t>
            </a:r>
            <a:r>
              <a:rPr sz="2200" b="1" spc="-75" dirty="0">
                <a:latin typeface="Times New Roman"/>
                <a:cs typeface="Times New Roman"/>
              </a:rPr>
              <a:t> </a:t>
            </a:r>
            <a:r>
              <a:rPr sz="2200" b="1" spc="5" dirty="0">
                <a:latin typeface="Times New Roman"/>
                <a:cs typeface="Times New Roman"/>
              </a:rPr>
              <a:t>и</a:t>
            </a:r>
            <a:r>
              <a:rPr sz="2200" b="1" spc="-10" dirty="0">
                <a:latin typeface="Times New Roman"/>
                <a:cs typeface="Times New Roman"/>
              </a:rPr>
              <a:t> материалов.</a:t>
            </a:r>
            <a:endParaRPr sz="2200" dirty="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09800" y="4737434"/>
            <a:ext cx="1246632" cy="1246631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3678936" y="4737434"/>
            <a:ext cx="2270760" cy="1313815"/>
            <a:chOff x="3965447" y="4654296"/>
            <a:chExt cx="2270760" cy="1313815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029455" y="4712208"/>
              <a:ext cx="2124455" cy="1155191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65447" y="4654296"/>
              <a:ext cx="2270760" cy="1313687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4029455" y="4712208"/>
              <a:ext cx="2124075" cy="1151890"/>
            </a:xfrm>
            <a:custGeom>
              <a:avLst/>
              <a:gdLst/>
              <a:ahLst/>
              <a:cxnLst/>
              <a:rect l="l" t="t" r="r" b="b"/>
              <a:pathLst>
                <a:path w="2124075" h="1151889">
                  <a:moveTo>
                    <a:pt x="0" y="0"/>
                  </a:moveTo>
                  <a:lnTo>
                    <a:pt x="2124075" y="1151890"/>
                  </a:lnTo>
                </a:path>
              </a:pathLst>
            </a:custGeom>
            <a:ln w="8534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096000" y="4649041"/>
            <a:ext cx="1399032" cy="1402080"/>
          </a:xfrm>
          <a:prstGeom prst="rect">
            <a:avLst/>
          </a:prstGeom>
        </p:spPr>
      </p:pic>
      <p:grpSp>
        <p:nvGrpSpPr>
          <p:cNvPr id="10" name="object 10"/>
          <p:cNvGrpSpPr/>
          <p:nvPr/>
        </p:nvGrpSpPr>
        <p:grpSpPr>
          <a:xfrm>
            <a:off x="7897369" y="4673426"/>
            <a:ext cx="1862455" cy="1356360"/>
            <a:chOff x="8183880" y="4590288"/>
            <a:chExt cx="1862455" cy="1356360"/>
          </a:xfrm>
        </p:grpSpPr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250936" y="4645152"/>
              <a:ext cx="1712976" cy="1197864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183880" y="4590288"/>
              <a:ext cx="1862327" cy="1356360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8250936" y="4645152"/>
              <a:ext cx="1713230" cy="1198245"/>
            </a:xfrm>
            <a:custGeom>
              <a:avLst/>
              <a:gdLst/>
              <a:ahLst/>
              <a:cxnLst/>
              <a:rect l="l" t="t" r="r" b="b"/>
              <a:pathLst>
                <a:path w="1713229" h="1198245">
                  <a:moveTo>
                    <a:pt x="0" y="0"/>
                  </a:moveTo>
                  <a:lnTo>
                    <a:pt x="1712976" y="1197813"/>
                  </a:lnTo>
                </a:path>
              </a:pathLst>
            </a:custGeom>
            <a:ln w="8534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04920" y="246634"/>
            <a:ext cx="47136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35" dirty="0"/>
              <a:t>Повторно</a:t>
            </a:r>
            <a:r>
              <a:rPr sz="3600" dirty="0"/>
              <a:t> к</a:t>
            </a:r>
            <a:r>
              <a:rPr sz="3600" spc="-30" dirty="0"/>
              <a:t> сдаче</a:t>
            </a:r>
            <a:r>
              <a:rPr sz="3600" spc="-55" dirty="0"/>
              <a:t> </a:t>
            </a:r>
            <a:r>
              <a:rPr sz="3600" spc="-5" dirty="0"/>
              <a:t>ГИА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304800" y="1219200"/>
            <a:ext cx="11506200" cy="4473661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Повторно </a:t>
            </a:r>
            <a:r>
              <a:rPr sz="2000" spc="5" dirty="0">
                <a:solidFill>
                  <a:srgbClr val="404040"/>
                </a:solidFill>
                <a:latin typeface="Times New Roman"/>
                <a:cs typeface="Times New Roman"/>
              </a:rPr>
              <a:t>к</a:t>
            </a: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imes New Roman"/>
                <a:cs typeface="Times New Roman"/>
              </a:rPr>
              <a:t>сдаче</a:t>
            </a:r>
            <a:r>
              <a:rPr sz="2000" spc="-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ГИА-9</a:t>
            </a:r>
            <a:r>
              <a:rPr sz="2000" spc="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по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 соответствующему</a:t>
            </a:r>
            <a:r>
              <a:rPr sz="2000" spc="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учебному</a:t>
            </a:r>
            <a:r>
              <a:rPr sz="2000" spc="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предмету</a:t>
            </a:r>
            <a:r>
              <a:rPr sz="2000" spc="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в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 текущем</a:t>
            </a:r>
            <a:r>
              <a:rPr sz="2000" spc="4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30" dirty="0">
                <a:solidFill>
                  <a:srgbClr val="404040"/>
                </a:solidFill>
                <a:latin typeface="Times New Roman"/>
                <a:cs typeface="Times New Roman"/>
              </a:rPr>
              <a:t>году</a:t>
            </a:r>
            <a:r>
              <a:rPr sz="2000" spc="5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spc="5" dirty="0">
                <a:solidFill>
                  <a:srgbClr val="404040"/>
                </a:solidFill>
                <a:latin typeface="Times New Roman"/>
                <a:cs typeface="Times New Roman"/>
              </a:rPr>
              <a:t>по</a:t>
            </a:r>
            <a:r>
              <a:rPr sz="2000" b="1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spc="5" dirty="0" err="1">
                <a:solidFill>
                  <a:srgbClr val="404040"/>
                </a:solidFill>
                <a:latin typeface="Times New Roman"/>
                <a:cs typeface="Times New Roman"/>
              </a:rPr>
              <a:t>решению</a:t>
            </a:r>
            <a:r>
              <a:rPr sz="2000" b="1" spc="-6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spc="5" dirty="0" smtClean="0">
                <a:solidFill>
                  <a:srgbClr val="404040"/>
                </a:solidFill>
                <a:latin typeface="Times New Roman"/>
                <a:cs typeface="Times New Roman"/>
              </a:rPr>
              <a:t>ГЭК</a:t>
            </a:r>
            <a:r>
              <a:rPr lang="ru-RU" sz="2000" b="1" spc="5" dirty="0" smtClean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5" dirty="0" err="1" smtClean="0">
                <a:solidFill>
                  <a:srgbClr val="404040"/>
                </a:solidFill>
                <a:latin typeface="Times New Roman"/>
                <a:cs typeface="Times New Roman"/>
              </a:rPr>
              <a:t>допускаются</a:t>
            </a:r>
            <a:r>
              <a:rPr sz="2000" spc="-25" dirty="0" smtClean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следующие</a:t>
            </a:r>
            <a:r>
              <a:rPr sz="2000" spc="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обучающиеся:</a:t>
            </a:r>
            <a:endParaRPr sz="2000" dirty="0">
              <a:latin typeface="Times New Roman"/>
              <a:cs typeface="Times New Roman"/>
            </a:endParaRPr>
          </a:p>
          <a:p>
            <a:pPr marL="93345" indent="-81280">
              <a:lnSpc>
                <a:spcPct val="100000"/>
              </a:lnSpc>
              <a:spcBef>
                <a:spcPts val="400"/>
              </a:spcBef>
              <a:buSzPct val="94444"/>
              <a:buFont typeface="Microsoft Sans Serif"/>
              <a:buChar char="•"/>
              <a:tabLst>
                <a:tab pos="93980" algn="l"/>
              </a:tabLst>
            </a:pPr>
            <a:r>
              <a:rPr lang="ru-RU" sz="2000" spc="-10" dirty="0" smtClean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 err="1" smtClean="0">
                <a:solidFill>
                  <a:srgbClr val="404040"/>
                </a:solidFill>
                <a:latin typeface="Times New Roman"/>
                <a:cs typeface="Times New Roman"/>
              </a:rPr>
              <a:t>получившие</a:t>
            </a:r>
            <a:r>
              <a:rPr sz="2000" spc="40" dirty="0" smtClean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на</a:t>
            </a:r>
            <a:r>
              <a:rPr sz="20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ГИА-9</a:t>
            </a:r>
            <a:r>
              <a:rPr sz="2000" spc="4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u="heavy" spc="-2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неудовлетворительный</a:t>
            </a:r>
            <a:r>
              <a:rPr sz="2000" u="heavy" spc="114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spc="-3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результат</a:t>
            </a:r>
            <a:r>
              <a:rPr sz="2000" u="heavy" spc="5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не</a:t>
            </a:r>
            <a:r>
              <a:rPr sz="2000" u="heavy" spc="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spc="-1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более</a:t>
            </a:r>
            <a:r>
              <a:rPr sz="2000" u="heavy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чем</a:t>
            </a:r>
            <a:r>
              <a:rPr sz="2000" u="heavy" spc="3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по</a:t>
            </a:r>
            <a:r>
              <a:rPr sz="2000" u="heavy" spc="-2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spc="-20" dirty="0" err="1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двум</a:t>
            </a:r>
            <a:r>
              <a:rPr sz="2000" u="heavy" spc="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spc="-5" dirty="0" err="1" smtClean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учебным</a:t>
            </a:r>
            <a:r>
              <a:rPr lang="ru-RU" sz="2000" u="heavy" spc="-5" dirty="0" smtClean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spc="-10" dirty="0" err="1" smtClean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предметам</a:t>
            </a:r>
            <a:r>
              <a:rPr sz="2000" u="heavy" spc="70" dirty="0" smtClean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2000" u="heavy" spc="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spc="-1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кроме</a:t>
            </a:r>
            <a:r>
              <a:rPr sz="2000" u="heavy" spc="1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spc="-2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участников</a:t>
            </a:r>
            <a:r>
              <a:rPr sz="2000" u="heavy" spc="6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ГИА,</a:t>
            </a:r>
            <a:r>
              <a:rPr sz="2000" u="heavy" spc="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spc="-2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проходящих</a:t>
            </a:r>
            <a:r>
              <a:rPr sz="2000" u="heavy" spc="3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ГИА-9</a:t>
            </a:r>
            <a:r>
              <a:rPr sz="2000" u="heavy" spc="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spc="-2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только</a:t>
            </a:r>
            <a:r>
              <a:rPr sz="2000" u="heavy" spc="1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spc="-5" dirty="0" err="1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по</a:t>
            </a:r>
            <a:r>
              <a:rPr sz="2000" u="heavy" spc="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spc="-15" dirty="0" err="1" smtClean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обязательным</a:t>
            </a:r>
            <a:r>
              <a:rPr lang="ru-RU" sz="2000" u="heavy" spc="-15" dirty="0" smtClean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spc="-5" dirty="0" err="1" smtClean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учебным</a:t>
            </a:r>
            <a:r>
              <a:rPr sz="2000" u="heavy" spc="-40" dirty="0" smtClean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предметам);</a:t>
            </a:r>
            <a:endParaRPr sz="2000" dirty="0">
              <a:latin typeface="Times New Roman"/>
              <a:cs typeface="Times New Roman"/>
            </a:endParaRPr>
          </a:p>
          <a:p>
            <a:pPr marL="93345" indent="-81280">
              <a:lnSpc>
                <a:spcPct val="100000"/>
              </a:lnSpc>
              <a:spcBef>
                <a:spcPts val="720"/>
              </a:spcBef>
              <a:buSzPct val="94444"/>
              <a:buFont typeface="Microsoft Sans Serif"/>
              <a:buChar char="•"/>
              <a:tabLst>
                <a:tab pos="93980" algn="l"/>
              </a:tabLst>
            </a:pPr>
            <a:r>
              <a:rPr lang="ru-RU" sz="2000" u="heavy" spc="-5" dirty="0" smtClean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spc="-5" dirty="0" err="1" smtClean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не</a:t>
            </a:r>
            <a:r>
              <a:rPr sz="2000" u="heavy" spc="-10" dirty="0" smtClean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явившиеся</a:t>
            </a:r>
            <a:r>
              <a:rPr sz="2000" u="heavy" spc="3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на</a:t>
            </a:r>
            <a:r>
              <a:rPr sz="2000" u="heavy" spc="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экзамены</a:t>
            </a:r>
            <a:r>
              <a:rPr sz="2000" u="heavy" spc="3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по</a:t>
            </a:r>
            <a:r>
              <a:rPr sz="2000" u="heavy" spc="-1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уважительным</a:t>
            </a:r>
            <a:r>
              <a:rPr sz="2000" u="heavy" spc="4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причинам</a:t>
            </a:r>
            <a:r>
              <a:rPr sz="2000" b="1" u="heavy" spc="7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(болезнь </a:t>
            </a:r>
            <a:r>
              <a:rPr sz="2000" spc="-10" dirty="0" err="1">
                <a:solidFill>
                  <a:srgbClr val="404040"/>
                </a:solidFill>
                <a:latin typeface="Times New Roman"/>
                <a:cs typeface="Times New Roman"/>
              </a:rPr>
              <a:t>или</a:t>
            </a: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5" dirty="0" err="1" smtClean="0">
                <a:solidFill>
                  <a:srgbClr val="404040"/>
                </a:solidFill>
                <a:latin typeface="Times New Roman"/>
                <a:cs typeface="Times New Roman"/>
              </a:rPr>
              <a:t>иные</a:t>
            </a:r>
            <a:r>
              <a:rPr lang="ru-RU" sz="2000" spc="-5" dirty="0" smtClean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 err="1" smtClean="0">
                <a:solidFill>
                  <a:srgbClr val="404040"/>
                </a:solidFill>
                <a:latin typeface="Times New Roman"/>
                <a:cs typeface="Times New Roman"/>
              </a:rPr>
              <a:t>обстоятельства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,</a:t>
            </a:r>
            <a:r>
              <a:rPr sz="2000" spc="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подтвержденные</a:t>
            </a:r>
            <a:r>
              <a:rPr sz="20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документально);</a:t>
            </a:r>
            <a:endParaRPr sz="2000" dirty="0">
              <a:latin typeface="Times New Roman"/>
              <a:cs typeface="Times New Roman"/>
            </a:endParaRPr>
          </a:p>
          <a:p>
            <a:pPr marL="93345" indent="-81280">
              <a:lnSpc>
                <a:spcPct val="100000"/>
              </a:lnSpc>
              <a:spcBef>
                <a:spcPts val="505"/>
              </a:spcBef>
              <a:buSzPct val="94444"/>
              <a:buFont typeface="Microsoft Sans Serif"/>
              <a:buChar char="•"/>
              <a:tabLst>
                <a:tab pos="93980" algn="l"/>
              </a:tabLst>
            </a:pPr>
            <a:r>
              <a:rPr sz="2000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не </a:t>
            </a:r>
            <a:r>
              <a:rPr sz="2000" u="heavy" spc="-1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завершившие</a:t>
            </a:r>
            <a:r>
              <a:rPr sz="2000" u="heavy" spc="12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выполнение</a:t>
            </a:r>
            <a:r>
              <a:rPr sz="2000" u="heavy" spc="5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spc="-1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экзаменационной</a:t>
            </a:r>
            <a:r>
              <a:rPr sz="2000" u="heavy" spc="10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spc="-2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работы</a:t>
            </a:r>
            <a:r>
              <a:rPr sz="2000" u="heavy" spc="4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по</a:t>
            </a:r>
            <a:r>
              <a:rPr sz="2000" u="heavy" spc="2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spc="-10" dirty="0" err="1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уважительным</a:t>
            </a:r>
            <a:r>
              <a:rPr sz="2000" u="heavy" spc="3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spc="-10" dirty="0" err="1" smtClean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причинам</a:t>
            </a:r>
            <a:r>
              <a:rPr lang="ru-RU" sz="2000" dirty="0">
                <a:latin typeface="Times New Roman"/>
                <a:cs typeface="Times New Roman"/>
              </a:rPr>
              <a:t> </a:t>
            </a:r>
            <a:r>
              <a:rPr sz="2000" spc="-5" dirty="0" smtClean="0">
                <a:solidFill>
                  <a:srgbClr val="404040"/>
                </a:solidFill>
                <a:latin typeface="Times New Roman"/>
                <a:cs typeface="Times New Roman"/>
              </a:rPr>
              <a:t>(</a:t>
            </a:r>
            <a:r>
              <a:rPr sz="2000" spc="-5" dirty="0" err="1" smtClean="0">
                <a:solidFill>
                  <a:srgbClr val="404040"/>
                </a:solidFill>
                <a:latin typeface="Times New Roman"/>
                <a:cs typeface="Times New Roman"/>
              </a:rPr>
              <a:t>болезнь</a:t>
            </a:r>
            <a:r>
              <a:rPr sz="2000" spc="-5" dirty="0" smtClean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или</a:t>
            </a:r>
            <a:r>
              <a:rPr sz="2000" spc="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иные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обстоятельства,</a:t>
            </a:r>
            <a:r>
              <a:rPr sz="2000" spc="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подтвержденные</a:t>
            </a:r>
            <a:r>
              <a:rPr sz="20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документально);</a:t>
            </a:r>
            <a:endParaRPr sz="2000" dirty="0">
              <a:latin typeface="Times New Roman"/>
              <a:cs typeface="Times New Roman"/>
            </a:endParaRPr>
          </a:p>
          <a:p>
            <a:pPr marL="93345" indent="-81280">
              <a:lnSpc>
                <a:spcPct val="100000"/>
              </a:lnSpc>
              <a:spcBef>
                <a:spcPts val="509"/>
              </a:spcBef>
              <a:buSzPct val="94444"/>
              <a:buFont typeface="Microsoft Sans Serif"/>
              <a:buChar char="•"/>
              <a:tabLst>
                <a:tab pos="93980" algn="l"/>
              </a:tabLst>
            </a:pPr>
            <a:r>
              <a:rPr lang="ru-RU" sz="2000" spc="-10" dirty="0" smtClean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 err="1" smtClean="0">
                <a:solidFill>
                  <a:srgbClr val="404040"/>
                </a:solidFill>
                <a:latin typeface="Times New Roman"/>
                <a:cs typeface="Times New Roman"/>
              </a:rPr>
              <a:t>апелляция</a:t>
            </a:r>
            <a:r>
              <a:rPr sz="2000" spc="40" dirty="0" smtClean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Times New Roman"/>
                <a:cs typeface="Times New Roman"/>
              </a:rPr>
              <a:t>которых</a:t>
            </a:r>
            <a:r>
              <a:rPr sz="20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о</a:t>
            </a:r>
            <a:r>
              <a:rPr sz="2000" spc="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imes New Roman"/>
                <a:cs typeface="Times New Roman"/>
              </a:rPr>
              <a:t>нарушении</a:t>
            </a:r>
            <a:r>
              <a:rPr sz="2000" spc="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imes New Roman"/>
                <a:cs typeface="Times New Roman"/>
              </a:rPr>
              <a:t>установленного</a:t>
            </a:r>
            <a:r>
              <a:rPr sz="2000" spc="7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порядка</a:t>
            </a:r>
            <a:r>
              <a:rPr sz="20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проведения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 ГИА-9</a:t>
            </a:r>
            <a:r>
              <a:rPr sz="2000" spc="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20" dirty="0" err="1" smtClean="0">
                <a:solidFill>
                  <a:srgbClr val="404040"/>
                </a:solidFill>
                <a:latin typeface="Times New Roman"/>
                <a:cs typeface="Times New Roman"/>
              </a:rPr>
              <a:t>конфликтной</a:t>
            </a:r>
            <a:r>
              <a:rPr lang="ru-RU" sz="2000" spc="-20" dirty="0" smtClean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20" dirty="0" err="1" smtClean="0">
                <a:solidFill>
                  <a:srgbClr val="404040"/>
                </a:solidFill>
                <a:latin typeface="Times New Roman"/>
                <a:cs typeface="Times New Roman"/>
              </a:rPr>
              <a:t>комиссией</a:t>
            </a:r>
            <a:r>
              <a:rPr sz="2000" spc="15" dirty="0" smtClean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imes New Roman"/>
                <a:cs typeface="Times New Roman"/>
              </a:rPr>
              <a:t>города</a:t>
            </a:r>
            <a:r>
              <a:rPr sz="2000" spc="-6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Москвы</a:t>
            </a:r>
            <a:r>
              <a:rPr sz="2000" spc="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была</a:t>
            </a:r>
            <a:r>
              <a:rPr sz="2000" spc="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u="heavy" spc="-2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удовлетворена</a:t>
            </a:r>
            <a:r>
              <a:rPr sz="2000" spc="-25" dirty="0">
                <a:solidFill>
                  <a:srgbClr val="404040"/>
                </a:solidFill>
                <a:latin typeface="Times New Roman"/>
                <a:cs typeface="Times New Roman"/>
              </a:rPr>
              <a:t>;</a:t>
            </a:r>
            <a:endParaRPr sz="2000" dirty="0">
              <a:latin typeface="Times New Roman"/>
              <a:cs typeface="Times New Roman"/>
            </a:endParaRPr>
          </a:p>
          <a:p>
            <a:pPr marL="93345" indent="-81280">
              <a:lnSpc>
                <a:spcPct val="100000"/>
              </a:lnSpc>
              <a:spcBef>
                <a:spcPts val="505"/>
              </a:spcBef>
              <a:buSzPct val="94444"/>
              <a:buFont typeface="Microsoft Sans Serif"/>
              <a:buChar char="•"/>
              <a:tabLst>
                <a:tab pos="93980" algn="l"/>
              </a:tabLst>
            </a:pPr>
            <a:r>
              <a:rPr lang="ru-RU" sz="2000" spc="-30" dirty="0" smtClean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30" dirty="0" err="1" smtClean="0">
                <a:solidFill>
                  <a:srgbClr val="404040"/>
                </a:solidFill>
                <a:latin typeface="Times New Roman"/>
                <a:cs typeface="Times New Roman"/>
              </a:rPr>
              <a:t>результаты</a:t>
            </a:r>
            <a:r>
              <a:rPr sz="2000" spc="50" dirty="0" smtClean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Times New Roman"/>
                <a:cs typeface="Times New Roman"/>
              </a:rPr>
              <a:t>которых</a:t>
            </a: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были</a:t>
            </a:r>
            <a:r>
              <a:rPr sz="2000" spc="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Times New Roman"/>
                <a:cs typeface="Times New Roman"/>
              </a:rPr>
              <a:t>аннулированы</a:t>
            </a:r>
            <a:r>
              <a:rPr sz="2000" spc="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ГЭК</a:t>
            </a:r>
            <a:r>
              <a:rPr sz="20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в</a:t>
            </a:r>
            <a:r>
              <a:rPr sz="2000" spc="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u="heavy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случае</a:t>
            </a:r>
            <a:r>
              <a:rPr sz="2000" u="heavy" spc="2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выявления </a:t>
            </a:r>
            <a:r>
              <a:rPr sz="2000" u="heavy" spc="-25" dirty="0" err="1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фактов</a:t>
            </a:r>
            <a:r>
              <a:rPr sz="2000" u="heavy" spc="7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spc="-15" dirty="0" err="1" smtClean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нарушений</a:t>
            </a:r>
            <a:r>
              <a:rPr lang="ru-RU" sz="2000" u="heavy" spc="-15" dirty="0" smtClean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spc="-20" dirty="0" err="1" smtClean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установленного</a:t>
            </a:r>
            <a:r>
              <a:rPr sz="2000" u="heavy" spc="60" dirty="0" smtClean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порядка</a:t>
            </a:r>
            <a:r>
              <a:rPr sz="2000" u="heavy" spc="4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spc="-1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проведения</a:t>
            </a:r>
            <a:r>
              <a:rPr sz="2000" u="heavy" spc="3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ГИА</a:t>
            </a: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,</a:t>
            </a:r>
            <a:r>
              <a:rPr sz="20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совершенных</a:t>
            </a:r>
            <a:r>
              <a:rPr sz="2000" spc="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лицами,</a:t>
            </a:r>
            <a:r>
              <a:rPr sz="2000" spc="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imes New Roman"/>
                <a:cs typeface="Times New Roman"/>
              </a:rPr>
              <a:t>присутствующими</a:t>
            </a:r>
            <a:r>
              <a:rPr sz="2000" spc="9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в </a:t>
            </a:r>
            <a:r>
              <a:rPr sz="20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imes New Roman"/>
                <a:cs typeface="Times New Roman"/>
              </a:rPr>
              <a:t>пункте</a:t>
            </a:r>
            <a:r>
              <a:rPr sz="2000" spc="5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проведения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экзаменов</a:t>
            </a:r>
            <a:r>
              <a:rPr sz="2000" spc="5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(далее</a:t>
            </a:r>
            <a:r>
              <a:rPr sz="2000" spc="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-</a:t>
            </a:r>
            <a:r>
              <a:rPr sz="2000" spc="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ППЭ)</a:t>
            </a:r>
            <a:r>
              <a:rPr sz="2000" spc="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в</a:t>
            </a: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 день</a:t>
            </a:r>
            <a:r>
              <a:rPr sz="2000" spc="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imes New Roman"/>
                <a:cs typeface="Times New Roman"/>
              </a:rPr>
              <a:t>экзамена,</a:t>
            </a:r>
            <a:r>
              <a:rPr sz="2000" spc="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или</a:t>
            </a:r>
            <a:r>
              <a:rPr sz="20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иными</a:t>
            </a:r>
            <a:r>
              <a:rPr sz="2000" spc="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imes New Roman"/>
                <a:cs typeface="Times New Roman"/>
              </a:rPr>
              <a:t>(неустановленными) </a:t>
            </a:r>
            <a:r>
              <a:rPr sz="2000" spc="-434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лицами.</a:t>
            </a:r>
            <a:endParaRPr sz="2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86287" y="304800"/>
            <a:ext cx="2867025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А</a:t>
            </a:r>
            <a:r>
              <a:rPr spc="-25" dirty="0"/>
              <a:t>п</a:t>
            </a:r>
            <a:r>
              <a:rPr spc="-5" dirty="0"/>
              <a:t>елляц</a:t>
            </a:r>
            <a:r>
              <a:rPr spc="-25" dirty="0"/>
              <a:t>и</a:t>
            </a:r>
            <a:r>
              <a:rPr spc="-5" dirty="0"/>
              <a:t>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1219200"/>
            <a:ext cx="108204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нарушении установленного порядка проведения экзамена по учебному предмету (в день экзамена, не покидая ППЭ)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несогласии с выставленными баллами (в течение 2 рабочих дней со дня объявления результатов ГИА по соответствующему предмету) </a:t>
            </a:r>
          </a:p>
          <a:p>
            <a:pPr marL="342900" indent="-342900">
              <a:buAutoNum type="arabicPeriod"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Апелляция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рассматривается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вопросам: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 и структуры КИМ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Связанным с нарушением обучающегося требований порядка проведения ГИА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Неправильного оформления экзаменационной работы</a:t>
            </a:r>
          </a:p>
          <a:p>
            <a:pPr marL="457200" indent="-457200">
              <a:buAutoNum type="arabicPeriod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1952" y="363423"/>
            <a:ext cx="644969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Регистрация</a:t>
            </a:r>
            <a:r>
              <a:rPr sz="3600" spc="5" dirty="0"/>
              <a:t> </a:t>
            </a:r>
            <a:r>
              <a:rPr sz="3600" spc="-5" dirty="0"/>
              <a:t>на</a:t>
            </a:r>
            <a:r>
              <a:rPr sz="3600" spc="-15" dirty="0"/>
              <a:t> </a:t>
            </a:r>
            <a:r>
              <a:rPr sz="3600" dirty="0"/>
              <a:t>участие</a:t>
            </a:r>
            <a:r>
              <a:rPr sz="3600" spc="-45" dirty="0"/>
              <a:t> </a:t>
            </a:r>
            <a:r>
              <a:rPr sz="3600" dirty="0"/>
              <a:t>в</a:t>
            </a:r>
            <a:r>
              <a:rPr sz="3600" spc="-5" dirty="0"/>
              <a:t> ГИА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676400" y="1752600"/>
            <a:ext cx="8832215" cy="3794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665"/>
              </a:lnSpc>
              <a:spcBef>
                <a:spcPts val="100"/>
              </a:spcBef>
              <a:tabLst>
                <a:tab pos="1484630" algn="l"/>
                <a:tab pos="1941830" algn="l"/>
                <a:tab pos="3097530" algn="l"/>
                <a:tab pos="3395979" algn="l"/>
                <a:tab pos="4420870" algn="l"/>
                <a:tab pos="5719445" algn="l"/>
                <a:tab pos="6179820" algn="l"/>
                <a:tab pos="6487795" algn="l"/>
                <a:tab pos="7472680" algn="l"/>
                <a:tab pos="8237855" algn="l"/>
              </a:tabLst>
            </a:pPr>
            <a:r>
              <a:rPr sz="2400" dirty="0">
                <a:latin typeface="Times New Roman"/>
                <a:cs typeface="Times New Roman"/>
              </a:rPr>
              <a:t>З</a:t>
            </a:r>
            <a:r>
              <a:rPr sz="2400" spc="-15" dirty="0">
                <a:latin typeface="Times New Roman"/>
                <a:cs typeface="Times New Roman"/>
              </a:rPr>
              <a:t>а</a:t>
            </a:r>
            <a:r>
              <a:rPr sz="2400" dirty="0">
                <a:latin typeface="Times New Roman"/>
                <a:cs typeface="Times New Roman"/>
              </a:rPr>
              <a:t>я</a:t>
            </a:r>
            <a:r>
              <a:rPr sz="2400" spc="-35" dirty="0">
                <a:latin typeface="Times New Roman"/>
                <a:cs typeface="Times New Roman"/>
              </a:rPr>
              <a:t>в</a:t>
            </a:r>
            <a:r>
              <a:rPr sz="2400" spc="-5" dirty="0">
                <a:latin typeface="Times New Roman"/>
                <a:cs typeface="Times New Roman"/>
              </a:rPr>
              <a:t>л</a:t>
            </a:r>
            <a:r>
              <a:rPr sz="2400" spc="-10" dirty="0">
                <a:latin typeface="Times New Roman"/>
                <a:cs typeface="Times New Roman"/>
              </a:rPr>
              <a:t>е</a:t>
            </a:r>
            <a:r>
              <a:rPr sz="2400" spc="5" dirty="0">
                <a:latin typeface="Times New Roman"/>
                <a:cs typeface="Times New Roman"/>
              </a:rPr>
              <a:t>ни</a:t>
            </a:r>
            <a:r>
              <a:rPr sz="2400" dirty="0">
                <a:latin typeface="Times New Roman"/>
                <a:cs typeface="Times New Roman"/>
              </a:rPr>
              <a:t>е	</a:t>
            </a:r>
            <a:r>
              <a:rPr sz="2400" spc="10" dirty="0">
                <a:latin typeface="Times New Roman"/>
                <a:cs typeface="Times New Roman"/>
              </a:rPr>
              <a:t>н</a:t>
            </a:r>
            <a:r>
              <a:rPr sz="2400" dirty="0">
                <a:latin typeface="Times New Roman"/>
                <a:cs typeface="Times New Roman"/>
              </a:rPr>
              <a:t>а	</a:t>
            </a:r>
            <a:r>
              <a:rPr sz="2400" spc="-50" dirty="0">
                <a:latin typeface="Times New Roman"/>
                <a:cs typeface="Times New Roman"/>
              </a:rPr>
              <a:t>у</a:t>
            </a:r>
            <a:r>
              <a:rPr sz="2400" spc="-10" dirty="0">
                <a:latin typeface="Times New Roman"/>
                <a:cs typeface="Times New Roman"/>
              </a:rPr>
              <a:t>час</a:t>
            </a:r>
            <a:r>
              <a:rPr sz="2400" dirty="0">
                <a:latin typeface="Times New Roman"/>
                <a:cs typeface="Times New Roman"/>
              </a:rPr>
              <a:t>т</a:t>
            </a:r>
            <a:r>
              <a:rPr sz="2400" spc="10" dirty="0">
                <a:latin typeface="Times New Roman"/>
                <a:cs typeface="Times New Roman"/>
              </a:rPr>
              <a:t>и</a:t>
            </a:r>
            <a:r>
              <a:rPr sz="2400" dirty="0">
                <a:latin typeface="Times New Roman"/>
                <a:cs typeface="Times New Roman"/>
              </a:rPr>
              <a:t>е	в	</a:t>
            </a:r>
            <a:r>
              <a:rPr sz="2400" spc="-5" dirty="0">
                <a:latin typeface="Times New Roman"/>
                <a:cs typeface="Times New Roman"/>
              </a:rPr>
              <a:t>ГИ</a:t>
            </a:r>
            <a:r>
              <a:rPr sz="2400" spc="-10" dirty="0">
                <a:latin typeface="Times New Roman"/>
                <a:cs typeface="Times New Roman"/>
              </a:rPr>
              <a:t>А-</a:t>
            </a:r>
            <a:r>
              <a:rPr sz="2400" dirty="0">
                <a:latin typeface="Times New Roman"/>
                <a:cs typeface="Times New Roman"/>
              </a:rPr>
              <a:t>9	</a:t>
            </a:r>
            <a:r>
              <a:rPr sz="2400" spc="5" dirty="0">
                <a:latin typeface="Times New Roman"/>
                <a:cs typeface="Times New Roman"/>
              </a:rPr>
              <a:t>п</a:t>
            </a:r>
            <a:r>
              <a:rPr sz="2400" spc="-75" dirty="0">
                <a:latin typeface="Times New Roman"/>
                <a:cs typeface="Times New Roman"/>
              </a:rPr>
              <a:t>о</a:t>
            </a:r>
            <a:r>
              <a:rPr sz="2400" dirty="0">
                <a:latin typeface="Times New Roman"/>
                <a:cs typeface="Times New Roman"/>
              </a:rPr>
              <a:t>д</a:t>
            </a:r>
            <a:r>
              <a:rPr sz="2400" spc="-10" dirty="0">
                <a:latin typeface="Times New Roman"/>
                <a:cs typeface="Times New Roman"/>
              </a:rPr>
              <a:t>ае</a:t>
            </a:r>
            <a:r>
              <a:rPr sz="2400" spc="25" dirty="0">
                <a:latin typeface="Times New Roman"/>
                <a:cs typeface="Times New Roman"/>
              </a:rPr>
              <a:t>т</a:t>
            </a:r>
            <a:r>
              <a:rPr sz="2400" spc="-10" dirty="0">
                <a:latin typeface="Times New Roman"/>
                <a:cs typeface="Times New Roman"/>
              </a:rPr>
              <a:t>с</a:t>
            </a:r>
            <a:r>
              <a:rPr sz="2400" dirty="0">
                <a:latin typeface="Times New Roman"/>
                <a:cs typeface="Times New Roman"/>
              </a:rPr>
              <a:t>я	</a:t>
            </a:r>
            <a:r>
              <a:rPr sz="2400" b="1" spc="5" dirty="0">
                <a:latin typeface="Times New Roman"/>
                <a:cs typeface="Times New Roman"/>
              </a:rPr>
              <a:t>д</a:t>
            </a:r>
            <a:r>
              <a:rPr sz="2400" b="1" dirty="0">
                <a:latin typeface="Times New Roman"/>
                <a:cs typeface="Times New Roman"/>
              </a:rPr>
              <a:t>о	1	</a:t>
            </a:r>
            <a:r>
              <a:rPr sz="2400" b="1" spc="-30" dirty="0">
                <a:latin typeface="Times New Roman"/>
                <a:cs typeface="Times New Roman"/>
              </a:rPr>
              <a:t>м</a:t>
            </a:r>
            <a:r>
              <a:rPr sz="2400" b="1" dirty="0">
                <a:latin typeface="Times New Roman"/>
                <a:cs typeface="Times New Roman"/>
              </a:rPr>
              <a:t>а</a:t>
            </a:r>
            <a:r>
              <a:rPr sz="2400" b="1" spc="-20" dirty="0">
                <a:latin typeface="Times New Roman"/>
                <a:cs typeface="Times New Roman"/>
              </a:rPr>
              <a:t>р</a:t>
            </a:r>
            <a:r>
              <a:rPr sz="2400" b="1" spc="40" dirty="0">
                <a:latin typeface="Times New Roman"/>
                <a:cs typeface="Times New Roman"/>
              </a:rPr>
              <a:t>т</a:t>
            </a:r>
            <a:r>
              <a:rPr sz="2400" b="1" dirty="0">
                <a:latin typeface="Times New Roman"/>
                <a:cs typeface="Times New Roman"/>
              </a:rPr>
              <a:t>а	</a:t>
            </a:r>
            <a:r>
              <a:rPr sz="2400" b="1" spc="-5" dirty="0">
                <a:latin typeface="Times New Roman"/>
                <a:cs typeface="Times New Roman"/>
              </a:rPr>
              <a:t>202</a:t>
            </a:r>
            <a:r>
              <a:rPr sz="2400" b="1" dirty="0">
                <a:latin typeface="Times New Roman"/>
                <a:cs typeface="Times New Roman"/>
              </a:rPr>
              <a:t>3	</a:t>
            </a:r>
            <a:r>
              <a:rPr sz="2400" b="1" spc="-85" dirty="0">
                <a:latin typeface="Times New Roman"/>
                <a:cs typeface="Times New Roman"/>
              </a:rPr>
              <a:t>г</a:t>
            </a:r>
            <a:r>
              <a:rPr sz="2400" b="1" spc="-75" dirty="0">
                <a:latin typeface="Times New Roman"/>
                <a:cs typeface="Times New Roman"/>
              </a:rPr>
              <a:t>о</a:t>
            </a:r>
            <a:r>
              <a:rPr sz="2400" b="1" spc="5" dirty="0">
                <a:latin typeface="Times New Roman"/>
                <a:cs typeface="Times New Roman"/>
              </a:rPr>
              <a:t>д</a:t>
            </a:r>
            <a:r>
              <a:rPr sz="2400" b="1" dirty="0">
                <a:latin typeface="Times New Roman"/>
                <a:cs typeface="Times New Roman"/>
              </a:rPr>
              <a:t>а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ts val="2665"/>
              </a:lnSpc>
            </a:pPr>
            <a:r>
              <a:rPr sz="2400" b="1" spc="-10" dirty="0">
                <a:latin typeface="Times New Roman"/>
                <a:cs typeface="Times New Roman"/>
              </a:rPr>
              <a:t>включительно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1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ts val="2450"/>
              </a:lnSpc>
            </a:pPr>
            <a:r>
              <a:rPr sz="2400" dirty="0">
                <a:latin typeface="Times New Roman"/>
                <a:cs typeface="Times New Roman"/>
              </a:rPr>
              <a:t>Участники </a:t>
            </a:r>
            <a:r>
              <a:rPr sz="2400" spc="-10" dirty="0">
                <a:latin typeface="Times New Roman"/>
                <a:cs typeface="Times New Roman"/>
              </a:rPr>
              <a:t>ГИА-9 </a:t>
            </a:r>
            <a:r>
              <a:rPr sz="2400" dirty="0">
                <a:latin typeface="Times New Roman"/>
                <a:cs typeface="Times New Roman"/>
              </a:rPr>
              <a:t>и </a:t>
            </a:r>
            <a:r>
              <a:rPr sz="2400" spc="-5" dirty="0">
                <a:latin typeface="Times New Roman"/>
                <a:cs typeface="Times New Roman"/>
              </a:rPr>
              <a:t>(или) их </a:t>
            </a:r>
            <a:r>
              <a:rPr sz="2400" spc="-10" dirty="0">
                <a:latin typeface="Times New Roman"/>
                <a:cs typeface="Times New Roman"/>
              </a:rPr>
              <a:t>родители </a:t>
            </a:r>
            <a:r>
              <a:rPr sz="2400" spc="-20" dirty="0">
                <a:latin typeface="Times New Roman"/>
                <a:cs typeface="Times New Roman"/>
              </a:rPr>
              <a:t>(законные </a:t>
            </a:r>
            <a:r>
              <a:rPr sz="2400" spc="-5" dirty="0">
                <a:latin typeface="Times New Roman"/>
                <a:cs typeface="Times New Roman"/>
              </a:rPr>
              <a:t>представители </a:t>
            </a:r>
            <a:r>
              <a:rPr sz="2400" dirty="0">
                <a:latin typeface="Times New Roman"/>
                <a:cs typeface="Times New Roman"/>
              </a:rPr>
              <a:t>)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имеют</a:t>
            </a:r>
            <a:r>
              <a:rPr sz="2400" spc="18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право</a:t>
            </a:r>
            <a:r>
              <a:rPr sz="2400" spc="17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внести</a:t>
            </a:r>
            <a:r>
              <a:rPr sz="2400" spc="19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изменения</a:t>
            </a:r>
            <a:r>
              <a:rPr sz="2400" spc="1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190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уже</a:t>
            </a:r>
            <a:r>
              <a:rPr sz="2400" spc="16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существующее</a:t>
            </a:r>
            <a:r>
              <a:rPr sz="2400" spc="1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заявление</a:t>
            </a:r>
            <a:r>
              <a:rPr sz="2400" spc="170" dirty="0">
                <a:latin typeface="Times New Roman"/>
                <a:cs typeface="Times New Roman"/>
              </a:rPr>
              <a:t> </a:t>
            </a:r>
            <a:r>
              <a:rPr sz="2400" b="1" spc="10" dirty="0">
                <a:latin typeface="Times New Roman"/>
                <a:cs typeface="Times New Roman"/>
              </a:rPr>
              <a:t>до </a:t>
            </a:r>
            <a:r>
              <a:rPr sz="2400" b="1" spc="-59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1</a:t>
            </a:r>
            <a:r>
              <a:rPr sz="2400" b="1" spc="-5" dirty="0">
                <a:latin typeface="Times New Roman"/>
                <a:cs typeface="Times New Roman"/>
              </a:rPr>
              <a:t> марта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2023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spc="-40" dirty="0">
                <a:latin typeface="Times New Roman"/>
                <a:cs typeface="Times New Roman"/>
              </a:rPr>
              <a:t>года</a:t>
            </a:r>
            <a:r>
              <a:rPr sz="2400" b="1" spc="2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включительно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1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85000"/>
              </a:lnSpc>
            </a:pPr>
            <a:r>
              <a:rPr sz="2400" spc="5" dirty="0">
                <a:latin typeface="Times New Roman"/>
                <a:cs typeface="Times New Roman"/>
              </a:rPr>
              <a:t>После </a:t>
            </a:r>
            <a:r>
              <a:rPr sz="2400" dirty="0">
                <a:latin typeface="Times New Roman"/>
                <a:cs typeface="Times New Roman"/>
              </a:rPr>
              <a:t>регистрации</a:t>
            </a:r>
            <a:r>
              <a:rPr sz="2400" spc="5" dirty="0">
                <a:latin typeface="Times New Roman"/>
                <a:cs typeface="Times New Roman"/>
              </a:rPr>
              <a:t> на </a:t>
            </a:r>
            <a:r>
              <a:rPr sz="2400" spc="-5" dirty="0">
                <a:latin typeface="Times New Roman"/>
                <a:cs typeface="Times New Roman"/>
              </a:rPr>
              <a:t>участие </a:t>
            </a:r>
            <a:r>
              <a:rPr sz="2400" dirty="0">
                <a:latin typeface="Times New Roman"/>
                <a:cs typeface="Times New Roman"/>
              </a:rPr>
              <a:t>в ГИА-9 заявитель</a:t>
            </a:r>
            <a:r>
              <a:rPr sz="2400" spc="60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не </a:t>
            </a:r>
            <a:r>
              <a:rPr sz="2400" spc="-5" dirty="0">
                <a:latin typeface="Times New Roman"/>
                <a:cs typeface="Times New Roman"/>
              </a:rPr>
              <a:t>позднее </a:t>
            </a:r>
            <a:r>
              <a:rPr sz="2400" spc="-10" dirty="0">
                <a:latin typeface="Times New Roman"/>
                <a:cs typeface="Times New Roman"/>
              </a:rPr>
              <a:t>чем 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за </a:t>
            </a:r>
            <a:r>
              <a:rPr sz="2400" dirty="0">
                <a:latin typeface="Times New Roman"/>
                <a:cs typeface="Times New Roman"/>
              </a:rPr>
              <a:t>2 </a:t>
            </a:r>
            <a:r>
              <a:rPr sz="2400" spc="-10" dirty="0">
                <a:latin typeface="Times New Roman"/>
                <a:cs typeface="Times New Roman"/>
              </a:rPr>
              <a:t>недели </a:t>
            </a:r>
            <a:r>
              <a:rPr sz="2400" dirty="0">
                <a:latin typeface="Times New Roman"/>
                <a:cs typeface="Times New Roman"/>
              </a:rPr>
              <a:t>до </a:t>
            </a:r>
            <a:r>
              <a:rPr sz="2400" spc="-20" dirty="0">
                <a:latin typeface="Times New Roman"/>
                <a:cs typeface="Times New Roman"/>
              </a:rPr>
              <a:t>начала </a:t>
            </a:r>
            <a:r>
              <a:rPr sz="2400" spc="-5" dirty="0">
                <a:latin typeface="Times New Roman"/>
                <a:cs typeface="Times New Roman"/>
              </a:rPr>
              <a:t>экзамена </a:t>
            </a:r>
            <a:r>
              <a:rPr sz="2400" spc="-10" dirty="0">
                <a:latin typeface="Times New Roman"/>
                <a:cs typeface="Times New Roman"/>
              </a:rPr>
              <a:t>получает </a:t>
            </a:r>
            <a:r>
              <a:rPr sz="2400" spc="-15" dirty="0">
                <a:latin typeface="Times New Roman"/>
                <a:cs typeface="Times New Roman"/>
              </a:rPr>
              <a:t>уведомление </a:t>
            </a:r>
            <a:r>
              <a:rPr sz="2400" dirty="0">
                <a:latin typeface="Times New Roman"/>
                <a:cs typeface="Times New Roman"/>
              </a:rPr>
              <a:t>с </a:t>
            </a:r>
            <a:r>
              <a:rPr sz="2400" spc="-15" dirty="0">
                <a:latin typeface="Times New Roman"/>
                <a:cs typeface="Times New Roman"/>
              </a:rPr>
              <a:t>указанием 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даты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экзамена,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15" dirty="0">
                <a:latin typeface="Times New Roman"/>
                <a:cs typeface="Times New Roman"/>
              </a:rPr>
              <a:t>адреса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15" dirty="0">
                <a:latin typeface="Times New Roman"/>
                <a:cs typeface="Times New Roman"/>
              </a:rPr>
              <a:t>места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проведения,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кода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регистрации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необходимого</a:t>
            </a:r>
            <a:r>
              <a:rPr sz="2400" dirty="0">
                <a:latin typeface="Times New Roman"/>
                <a:cs typeface="Times New Roman"/>
              </a:rPr>
              <a:t> для </a:t>
            </a:r>
            <a:r>
              <a:rPr sz="2400" spc="-15" dirty="0">
                <a:latin typeface="Times New Roman"/>
                <a:cs typeface="Times New Roman"/>
              </a:rPr>
              <a:t>получения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результатов</a:t>
            </a: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1282" y="318896"/>
            <a:ext cx="748410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5" dirty="0"/>
              <a:t>Нормативные</a:t>
            </a:r>
            <a:r>
              <a:rPr sz="3600" spc="35" dirty="0"/>
              <a:t> </a:t>
            </a:r>
            <a:r>
              <a:rPr sz="3600" spc="-25" dirty="0"/>
              <a:t>правовые</a:t>
            </a:r>
            <a:r>
              <a:rPr sz="3600" spc="35" dirty="0"/>
              <a:t> </a:t>
            </a:r>
            <a:r>
              <a:rPr sz="3600" spc="-15" dirty="0"/>
              <a:t>документы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457200" y="1227239"/>
            <a:ext cx="11125200" cy="3684470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353695" indent="-341630" algn="just">
              <a:lnSpc>
                <a:spcPct val="100000"/>
              </a:lnSpc>
              <a:spcBef>
                <a:spcPts val="245"/>
              </a:spcBef>
              <a:buClr>
                <a:srgbClr val="E36C09"/>
              </a:buClr>
              <a:buFont typeface="Wingdings"/>
              <a:buChar char=""/>
              <a:tabLst>
                <a:tab pos="353695" algn="l"/>
                <a:tab pos="354330" algn="l"/>
              </a:tabLst>
            </a:pPr>
            <a:r>
              <a:rPr sz="2100" b="1" spc="-20" dirty="0">
                <a:latin typeface="Times New Roman"/>
                <a:cs typeface="Times New Roman"/>
              </a:rPr>
              <a:t>ФЕДЕРАЛЬНЫЕ</a:t>
            </a:r>
            <a:r>
              <a:rPr sz="2100" b="1" spc="-105" dirty="0">
                <a:latin typeface="Times New Roman"/>
                <a:cs typeface="Times New Roman"/>
              </a:rPr>
              <a:t> </a:t>
            </a:r>
            <a:r>
              <a:rPr sz="2100" b="1" spc="-10" dirty="0">
                <a:latin typeface="Times New Roman"/>
                <a:cs typeface="Times New Roman"/>
              </a:rPr>
              <a:t>ЗАКОНЫ</a:t>
            </a:r>
            <a:endParaRPr sz="2100" dirty="0">
              <a:latin typeface="Times New Roman"/>
              <a:cs typeface="Times New Roman"/>
            </a:endParaRPr>
          </a:p>
          <a:p>
            <a:pPr marL="12700" algn="just">
              <a:lnSpc>
                <a:spcPts val="2220"/>
              </a:lnSpc>
              <a:spcBef>
                <a:spcPts val="125"/>
              </a:spcBef>
            </a:pPr>
            <a:r>
              <a:rPr sz="2000" spc="-5" dirty="0">
                <a:latin typeface="Times New Roman"/>
                <a:cs typeface="Times New Roman"/>
              </a:rPr>
              <a:t>Федеральный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закон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«Об</a:t>
            </a:r>
            <a:r>
              <a:rPr sz="2000" u="sng" spc="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образовании</a:t>
            </a:r>
            <a:r>
              <a:rPr sz="2000" u="sng" spc="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в</a:t>
            </a:r>
            <a:r>
              <a:rPr sz="2000" u="sng" spc="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РФ»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от</a:t>
            </a:r>
            <a:r>
              <a:rPr sz="2000" spc="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29</a:t>
            </a:r>
            <a:r>
              <a:rPr sz="2000" spc="6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декабря</a:t>
            </a:r>
            <a:r>
              <a:rPr sz="2000" spc="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2012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spc="-35" dirty="0">
                <a:latin typeface="Times New Roman"/>
                <a:cs typeface="Times New Roman"/>
              </a:rPr>
              <a:t>года</a:t>
            </a:r>
            <a:r>
              <a:rPr sz="2000" spc="6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№</a:t>
            </a:r>
            <a:r>
              <a:rPr sz="2000" spc="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273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lang="ru-RU" sz="2000" spc="-5" dirty="0" smtClean="0">
                <a:latin typeface="Times New Roman"/>
                <a:cs typeface="Times New Roman"/>
              </a:rPr>
              <a:t>- </a:t>
            </a:r>
            <a:r>
              <a:rPr sz="2000" spc="-5" dirty="0" smtClean="0">
                <a:latin typeface="Times New Roman"/>
                <a:cs typeface="Times New Roman"/>
              </a:rPr>
              <a:t>ФЗ</a:t>
            </a:r>
            <a:r>
              <a:rPr sz="2000" spc="-15" dirty="0" smtClean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с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изм.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от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29.07.2017,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от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02.12.2019</a:t>
            </a:r>
            <a:r>
              <a:rPr sz="2000" spc="5" dirty="0" smtClean="0">
                <a:latin typeface="Times New Roman"/>
                <a:cs typeface="Times New Roman"/>
              </a:rPr>
              <a:t>)</a:t>
            </a:r>
            <a:endParaRPr lang="en-US" sz="2000" spc="5" dirty="0" smtClean="0">
              <a:latin typeface="Times New Roman"/>
              <a:cs typeface="Times New Roman"/>
            </a:endParaRPr>
          </a:p>
          <a:p>
            <a:pPr marL="12700" algn="just">
              <a:lnSpc>
                <a:spcPts val="2220"/>
              </a:lnSpc>
              <a:spcBef>
                <a:spcPts val="125"/>
              </a:spcBef>
            </a:pPr>
            <a:endParaRPr sz="2000" dirty="0">
              <a:latin typeface="Times New Roman"/>
              <a:cs typeface="Times New Roman"/>
            </a:endParaRPr>
          </a:p>
          <a:p>
            <a:pPr marL="353695" indent="-341630" algn="just">
              <a:lnSpc>
                <a:spcPct val="100000"/>
              </a:lnSpc>
              <a:spcBef>
                <a:spcPts val="114"/>
              </a:spcBef>
              <a:buClr>
                <a:srgbClr val="E36C09"/>
              </a:buClr>
              <a:buFont typeface="Wingdings"/>
              <a:buChar char=""/>
              <a:tabLst>
                <a:tab pos="353695" algn="l"/>
                <a:tab pos="354330" algn="l"/>
              </a:tabLst>
            </a:pPr>
            <a:r>
              <a:rPr sz="21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ПРИКАЗЫ</a:t>
            </a:r>
            <a:r>
              <a:rPr sz="2100" b="1" u="sng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МИНПРОСВЕЩЕНИЯ</a:t>
            </a:r>
            <a:r>
              <a:rPr sz="2100" b="1" u="sng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100" b="1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и</a:t>
            </a:r>
            <a:r>
              <a:rPr sz="2100" b="1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100" b="1" u="sng" spc="-1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РОСОБРНАДЗОРА</a:t>
            </a:r>
            <a:r>
              <a:rPr lang="ru-RU" sz="2100" b="1" u="sng" spc="-1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100" b="1" u="sng" spc="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РОССИИ</a:t>
            </a:r>
            <a:endParaRPr lang="en-US" sz="2100" b="1" u="sng" spc="5" dirty="0" smtClean="0">
              <a:uFill>
                <a:solidFill>
                  <a:srgbClr val="000000"/>
                </a:solidFill>
              </a:uFill>
              <a:latin typeface="Times New Roman"/>
              <a:cs typeface="Times New Roman"/>
            </a:endParaRPr>
          </a:p>
          <a:p>
            <a:pPr marL="353695" indent="-341630" algn="just">
              <a:lnSpc>
                <a:spcPct val="100000"/>
              </a:lnSpc>
              <a:spcBef>
                <a:spcPts val="114"/>
              </a:spcBef>
              <a:buClr>
                <a:srgbClr val="E36C09"/>
              </a:buClr>
              <a:buFont typeface="Wingdings"/>
              <a:buChar char=""/>
              <a:tabLst>
                <a:tab pos="353695" algn="l"/>
                <a:tab pos="354330" algn="l"/>
              </a:tabLst>
            </a:pPr>
            <a:endParaRPr sz="2100" b="1" u="sng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84800"/>
              </a:lnSpc>
              <a:spcBef>
                <a:spcPts val="530"/>
              </a:spcBef>
            </a:pP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Приказ</a:t>
            </a:r>
            <a:r>
              <a:rPr sz="21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Министерства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100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просвещения</a:t>
            </a:r>
            <a:r>
              <a:rPr sz="2100" u="sng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1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РФ</a:t>
            </a:r>
            <a:r>
              <a:rPr sz="2100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100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и</a:t>
            </a:r>
            <a:r>
              <a:rPr sz="2100" u="sng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Федеральной</a:t>
            </a:r>
            <a:r>
              <a:rPr sz="2100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службы</a:t>
            </a:r>
            <a:r>
              <a:rPr sz="21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1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по </a:t>
            </a:r>
            <a:r>
              <a:rPr sz="2100" spc="-20" dirty="0">
                <a:latin typeface="Times New Roman"/>
                <a:cs typeface="Times New Roman"/>
              </a:rPr>
              <a:t> </a:t>
            </a:r>
            <a:r>
              <a:rPr sz="21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надзору </a:t>
            </a:r>
            <a:r>
              <a:rPr sz="2100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в сфере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образования </a:t>
            </a:r>
            <a:r>
              <a:rPr sz="2100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и </a:t>
            </a:r>
            <a:r>
              <a:rPr sz="2100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науки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от 07.11.2018 </a:t>
            </a:r>
            <a:r>
              <a:rPr sz="2100" u="sng" spc="-1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г.</a:t>
            </a:r>
            <a:r>
              <a:rPr sz="2100" u="sng" spc="-11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100" u="sng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№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189/1513 </a:t>
            </a:r>
            <a:r>
              <a:rPr sz="2100" spc="-10" dirty="0">
                <a:latin typeface="Times New Roman"/>
                <a:cs typeface="Times New Roman"/>
              </a:rPr>
              <a:t>«Об </a:t>
            </a:r>
            <a:r>
              <a:rPr sz="2100" spc="-5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утверждении </a:t>
            </a:r>
            <a:r>
              <a:rPr sz="2100" spc="-5" dirty="0">
                <a:latin typeface="Times New Roman"/>
                <a:cs typeface="Times New Roman"/>
              </a:rPr>
              <a:t>Порядка проведения </a:t>
            </a:r>
            <a:r>
              <a:rPr sz="2100" spc="-15" dirty="0">
                <a:latin typeface="Times New Roman"/>
                <a:cs typeface="Times New Roman"/>
              </a:rPr>
              <a:t>государственной итоговой </a:t>
            </a:r>
            <a:r>
              <a:rPr sz="2100" dirty="0">
                <a:latin typeface="Times New Roman"/>
                <a:cs typeface="Times New Roman"/>
              </a:rPr>
              <a:t>аттестации </a:t>
            </a:r>
            <a:r>
              <a:rPr sz="2100" spc="5" dirty="0">
                <a:latin typeface="Times New Roman"/>
                <a:cs typeface="Times New Roman"/>
              </a:rPr>
              <a:t> по</a:t>
            </a:r>
            <a:r>
              <a:rPr sz="2100" dirty="0">
                <a:latin typeface="Times New Roman"/>
                <a:cs typeface="Times New Roman"/>
              </a:rPr>
              <a:t> </a:t>
            </a:r>
            <a:r>
              <a:rPr sz="2100" spc="-5" dirty="0">
                <a:latin typeface="Times New Roman"/>
                <a:cs typeface="Times New Roman"/>
              </a:rPr>
              <a:t>образовательным</a:t>
            </a:r>
            <a:r>
              <a:rPr sz="2100" spc="-110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программам</a:t>
            </a:r>
            <a:r>
              <a:rPr sz="2100" spc="-35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основного</a:t>
            </a:r>
            <a:r>
              <a:rPr sz="2100" spc="-70" dirty="0">
                <a:latin typeface="Times New Roman"/>
                <a:cs typeface="Times New Roman"/>
              </a:rPr>
              <a:t> </a:t>
            </a:r>
            <a:r>
              <a:rPr sz="2100" spc="-5" dirty="0">
                <a:latin typeface="Times New Roman"/>
                <a:cs typeface="Times New Roman"/>
              </a:rPr>
              <a:t>общего</a:t>
            </a:r>
            <a:r>
              <a:rPr sz="2100" spc="-40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образования»</a:t>
            </a:r>
          </a:p>
          <a:p>
            <a:pPr marL="12700" algn="just">
              <a:lnSpc>
                <a:spcPts val="2330"/>
              </a:lnSpc>
              <a:spcBef>
                <a:spcPts val="145"/>
              </a:spcBef>
            </a:pPr>
            <a:r>
              <a:rPr sz="2100" spc="-10" dirty="0">
                <a:latin typeface="Times New Roman"/>
                <a:cs typeface="Times New Roman"/>
              </a:rPr>
              <a:t>Приказ</a:t>
            </a:r>
            <a:r>
              <a:rPr sz="2100" spc="390" dirty="0">
                <a:latin typeface="Times New Roman"/>
                <a:cs typeface="Times New Roman"/>
              </a:rPr>
              <a:t> </a:t>
            </a:r>
            <a:r>
              <a:rPr sz="2100" spc="-5" dirty="0">
                <a:latin typeface="Times New Roman"/>
                <a:cs typeface="Times New Roman"/>
              </a:rPr>
              <a:t>Министерства</a:t>
            </a:r>
            <a:r>
              <a:rPr sz="2100" spc="380" dirty="0">
                <a:latin typeface="Times New Roman"/>
                <a:cs typeface="Times New Roman"/>
              </a:rPr>
              <a:t> </a:t>
            </a:r>
            <a:r>
              <a:rPr sz="2100" spc="5" dirty="0">
                <a:latin typeface="Times New Roman"/>
                <a:cs typeface="Times New Roman"/>
              </a:rPr>
              <a:t>просвещение</a:t>
            </a:r>
            <a:r>
              <a:rPr sz="2100" spc="365" dirty="0">
                <a:latin typeface="Times New Roman"/>
                <a:cs typeface="Times New Roman"/>
              </a:rPr>
              <a:t> </a:t>
            </a:r>
            <a:r>
              <a:rPr sz="2100" spc="-20" dirty="0">
                <a:latin typeface="Times New Roman"/>
                <a:cs typeface="Times New Roman"/>
              </a:rPr>
              <a:t>РФ</a:t>
            </a:r>
            <a:r>
              <a:rPr sz="2100" spc="365" dirty="0">
                <a:latin typeface="Times New Roman"/>
                <a:cs typeface="Times New Roman"/>
              </a:rPr>
              <a:t> </a:t>
            </a:r>
            <a:r>
              <a:rPr sz="2100" spc="-10" dirty="0">
                <a:latin typeface="Times New Roman"/>
                <a:cs typeface="Times New Roman"/>
              </a:rPr>
              <a:t>от</a:t>
            </a:r>
            <a:r>
              <a:rPr sz="2100" spc="370" dirty="0">
                <a:latin typeface="Times New Roman"/>
                <a:cs typeface="Times New Roman"/>
              </a:rPr>
              <a:t> </a:t>
            </a:r>
            <a:r>
              <a:rPr sz="2100" spc="5" dirty="0">
                <a:latin typeface="Times New Roman"/>
                <a:cs typeface="Times New Roman"/>
              </a:rPr>
              <a:t>5</a:t>
            </a:r>
            <a:r>
              <a:rPr sz="2100" spc="360" dirty="0">
                <a:latin typeface="Times New Roman"/>
                <a:cs typeface="Times New Roman"/>
              </a:rPr>
              <a:t> </a:t>
            </a:r>
            <a:r>
              <a:rPr sz="2100" spc="-10" dirty="0">
                <a:latin typeface="Times New Roman"/>
                <a:cs typeface="Times New Roman"/>
              </a:rPr>
              <a:t>октября</a:t>
            </a:r>
            <a:r>
              <a:rPr sz="2100" spc="360" dirty="0">
                <a:latin typeface="Times New Roman"/>
                <a:cs typeface="Times New Roman"/>
              </a:rPr>
              <a:t> </a:t>
            </a:r>
            <a:r>
              <a:rPr sz="2100" spc="5" dirty="0">
                <a:latin typeface="Times New Roman"/>
                <a:cs typeface="Times New Roman"/>
              </a:rPr>
              <a:t>2020</a:t>
            </a:r>
            <a:r>
              <a:rPr sz="2100" spc="360" dirty="0">
                <a:latin typeface="Times New Roman"/>
                <a:cs typeface="Times New Roman"/>
              </a:rPr>
              <a:t> </a:t>
            </a:r>
            <a:r>
              <a:rPr sz="2100" spc="-30" dirty="0">
                <a:latin typeface="Times New Roman"/>
                <a:cs typeface="Times New Roman"/>
              </a:rPr>
              <a:t>года</a:t>
            </a:r>
            <a:r>
              <a:rPr sz="2100" spc="365" dirty="0">
                <a:latin typeface="Times New Roman"/>
                <a:cs typeface="Times New Roman"/>
              </a:rPr>
              <a:t> </a:t>
            </a:r>
            <a:r>
              <a:rPr sz="2100" spc="10" dirty="0">
                <a:latin typeface="Times New Roman"/>
                <a:cs typeface="Times New Roman"/>
              </a:rPr>
              <a:t>№</a:t>
            </a:r>
            <a:r>
              <a:rPr sz="2100" spc="385" dirty="0">
                <a:latin typeface="Times New Roman"/>
                <a:cs typeface="Times New Roman"/>
              </a:rPr>
              <a:t> </a:t>
            </a:r>
            <a:r>
              <a:rPr sz="2100" spc="-20" dirty="0" smtClean="0">
                <a:latin typeface="Times New Roman"/>
                <a:cs typeface="Times New Roman"/>
              </a:rPr>
              <a:t>546</a:t>
            </a:r>
            <a:r>
              <a:rPr lang="ru-RU" sz="2100" spc="-20" dirty="0" smtClean="0">
                <a:latin typeface="Times New Roman"/>
                <a:cs typeface="Times New Roman"/>
              </a:rPr>
              <a:t> </a:t>
            </a:r>
            <a:r>
              <a:rPr sz="2100" u="sng" spc="-10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«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Об	</a:t>
            </a:r>
            <a:r>
              <a:rPr sz="2100" u="sng" spc="-5" dirty="0" err="1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утверждении</a:t>
            </a:r>
            <a:r>
              <a:rPr lang="ru-RU" sz="2100" u="sng" spc="-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100" u="sng" spc="-10" dirty="0" err="1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Порядка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21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заполнения,	учета	</a:t>
            </a:r>
            <a:r>
              <a:rPr sz="2100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и	</a:t>
            </a:r>
            <a:r>
              <a:rPr sz="2100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выдачи	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аттестатов	</a:t>
            </a:r>
            <a:r>
              <a:rPr sz="2100" u="sng" spc="-25" dirty="0" err="1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об</a:t>
            </a:r>
            <a:r>
              <a:rPr lang="ru-RU" sz="2100" u="sng" spc="-2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100" u="sng" dirty="0" err="1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основном</a:t>
            </a:r>
            <a:r>
              <a:rPr sz="2100" u="sng" spc="-3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100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общем</a:t>
            </a:r>
            <a:r>
              <a:rPr sz="2100" u="sng" spc="-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100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и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среднем</a:t>
            </a:r>
            <a:r>
              <a:rPr sz="2100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100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общем</a:t>
            </a:r>
            <a:r>
              <a:rPr sz="2100" u="sng" spc="-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образовании</a:t>
            </a:r>
            <a:r>
              <a:rPr sz="2100" u="sng" spc="-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100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и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их</a:t>
            </a:r>
            <a:r>
              <a:rPr sz="2100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100" u="sng" spc="-15" dirty="0" err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дубликатов</a:t>
            </a:r>
            <a:r>
              <a:rPr sz="2100" u="sng" spc="-1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»</a:t>
            </a:r>
            <a:endParaRPr sz="21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36419" y="137921"/>
            <a:ext cx="78041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Порядок</a:t>
            </a:r>
            <a:r>
              <a:rPr sz="3600" spc="-30" dirty="0"/>
              <a:t> </a:t>
            </a:r>
            <a:r>
              <a:rPr sz="3600" spc="-20" dirty="0"/>
              <a:t>проведения</a:t>
            </a:r>
            <a:r>
              <a:rPr sz="3600" spc="35" dirty="0"/>
              <a:t> </a:t>
            </a:r>
            <a:r>
              <a:rPr sz="3600" spc="-5" dirty="0"/>
              <a:t>ГИА</a:t>
            </a:r>
            <a:r>
              <a:rPr sz="3600" spc="-40" dirty="0"/>
              <a:t> </a:t>
            </a:r>
            <a:r>
              <a:rPr sz="3600" dirty="0"/>
              <a:t>в</a:t>
            </a:r>
            <a:r>
              <a:rPr sz="3600" spc="-15" dirty="0"/>
              <a:t> </a:t>
            </a:r>
            <a:r>
              <a:rPr sz="3600" dirty="0"/>
              <a:t>2023</a:t>
            </a:r>
            <a:r>
              <a:rPr sz="3600" spc="-10" dirty="0"/>
              <a:t> </a:t>
            </a:r>
            <a:r>
              <a:rPr sz="3600" spc="-50" dirty="0"/>
              <a:t>году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066800" y="914400"/>
            <a:ext cx="10058400" cy="5539336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2800" b="1" spc="-10" dirty="0">
                <a:latin typeface="Times New Roman"/>
                <a:cs typeface="Times New Roman"/>
              </a:rPr>
              <a:t>ФОРМЫ</a:t>
            </a:r>
            <a:endParaRPr sz="2800" dirty="0">
              <a:latin typeface="Times New Roman"/>
              <a:cs typeface="Times New Roman"/>
            </a:endParaRPr>
          </a:p>
          <a:p>
            <a:pPr marL="356870" marR="483234" indent="-182880">
              <a:lnSpc>
                <a:spcPts val="3020"/>
              </a:lnSpc>
              <a:spcBef>
                <a:spcPts val="725"/>
              </a:spcBef>
              <a:buClr>
                <a:srgbClr val="E36C09"/>
              </a:buClr>
              <a:buFont typeface="Microsoft Sans Serif"/>
              <a:buChar char="•"/>
              <a:tabLst>
                <a:tab pos="357505" algn="l"/>
              </a:tabLst>
            </a:pPr>
            <a:r>
              <a:rPr sz="2800" b="1" spc="5" dirty="0">
                <a:solidFill>
                  <a:srgbClr val="006FC0"/>
                </a:solidFill>
                <a:latin typeface="Times New Roman"/>
                <a:cs typeface="Times New Roman"/>
              </a:rPr>
              <a:t>ОГЭ</a:t>
            </a:r>
            <a:r>
              <a:rPr sz="2800" b="1" spc="-3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-</a:t>
            </a:r>
            <a:r>
              <a:rPr sz="2800" dirty="0" smtClean="0">
                <a:latin typeface="Times New Roman"/>
                <a:cs typeface="Times New Roman"/>
              </a:rPr>
              <a:t> </a:t>
            </a:r>
            <a:r>
              <a:rPr sz="2800" spc="15" dirty="0">
                <a:latin typeface="Times New Roman"/>
                <a:cs typeface="Times New Roman"/>
              </a:rPr>
              <a:t>основной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государственный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экзамен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(КИМ,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задания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стандартизированной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формы);</a:t>
            </a:r>
          </a:p>
          <a:p>
            <a:pPr marL="356870" marR="850265" indent="-182880">
              <a:lnSpc>
                <a:spcPct val="90300"/>
              </a:lnSpc>
              <a:spcBef>
                <a:spcPts val="625"/>
              </a:spcBef>
              <a:buClr>
                <a:srgbClr val="E36C09"/>
              </a:buClr>
              <a:buFont typeface="Microsoft Sans Serif"/>
              <a:buChar char="•"/>
              <a:tabLst>
                <a:tab pos="357505" algn="l"/>
              </a:tabLst>
            </a:pPr>
            <a:r>
              <a:rPr sz="2800" b="1" dirty="0">
                <a:solidFill>
                  <a:srgbClr val="006FC0"/>
                </a:solidFill>
                <a:latin typeface="Times New Roman"/>
                <a:cs typeface="Times New Roman"/>
              </a:rPr>
              <a:t>ГВЭ </a:t>
            </a:r>
            <a:r>
              <a:rPr lang="ru-RU" sz="2800" spc="5" dirty="0">
                <a:latin typeface="Times New Roman"/>
                <a:cs typeface="Times New Roman"/>
              </a:rPr>
              <a:t>-</a:t>
            </a:r>
            <a:r>
              <a:rPr sz="2800" spc="5" dirty="0" smtClean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государственный </a:t>
            </a:r>
            <a:r>
              <a:rPr sz="2800" dirty="0">
                <a:latin typeface="Times New Roman"/>
                <a:cs typeface="Times New Roman"/>
              </a:rPr>
              <a:t>выпускной </a:t>
            </a:r>
            <a:r>
              <a:rPr sz="2800" spc="-10" dirty="0">
                <a:latin typeface="Times New Roman"/>
                <a:cs typeface="Times New Roman"/>
              </a:rPr>
              <a:t>экзамен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(письменная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и/или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устная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форма: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тексты,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темы,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задания, билеты) </a:t>
            </a:r>
            <a:r>
              <a:rPr lang="ru-RU" sz="2800" spc="5" dirty="0">
                <a:latin typeface="Times New Roman"/>
                <a:cs typeface="Times New Roman"/>
              </a:rPr>
              <a:t>-</a:t>
            </a:r>
            <a:r>
              <a:rPr sz="2800" spc="5" dirty="0" smtClean="0"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06FC0"/>
                </a:solidFill>
                <a:latin typeface="Times New Roman"/>
                <a:cs typeface="Times New Roman"/>
              </a:rPr>
              <a:t>предусмотрена </a:t>
            </a:r>
            <a:r>
              <a:rPr sz="2000" b="1" spc="-5" dirty="0">
                <a:solidFill>
                  <a:srgbClr val="006FC0"/>
                </a:solidFill>
                <a:latin typeface="Times New Roman"/>
                <a:cs typeface="Times New Roman"/>
              </a:rPr>
              <a:t>для </a:t>
            </a:r>
            <a:r>
              <a:rPr sz="2000" b="1" spc="-10" dirty="0">
                <a:solidFill>
                  <a:srgbClr val="006FC0"/>
                </a:solidFill>
                <a:latin typeface="Times New Roman"/>
                <a:cs typeface="Times New Roman"/>
              </a:rPr>
              <a:t>учащихся </a:t>
            </a:r>
            <a:r>
              <a:rPr sz="2000" b="1" spc="-5" dirty="0">
                <a:solidFill>
                  <a:srgbClr val="006FC0"/>
                </a:solidFill>
                <a:latin typeface="Times New Roman"/>
                <a:cs typeface="Times New Roman"/>
              </a:rPr>
              <a:t>с </a:t>
            </a:r>
            <a:r>
              <a:rPr sz="2000" b="1" dirty="0">
                <a:solidFill>
                  <a:srgbClr val="006FC0"/>
                </a:solidFill>
                <a:latin typeface="Times New Roman"/>
                <a:cs typeface="Times New Roman"/>
              </a:rPr>
              <a:t>ОВЗ, </a:t>
            </a:r>
            <a:r>
              <a:rPr sz="2000" b="1" spc="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06FC0"/>
                </a:solidFill>
                <a:latin typeface="Times New Roman"/>
                <a:cs typeface="Times New Roman"/>
              </a:rPr>
              <a:t>инвалидов,</a:t>
            </a:r>
            <a:r>
              <a:rPr sz="2000" b="1" spc="-4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006FC0"/>
                </a:solidFill>
                <a:latin typeface="Times New Roman"/>
                <a:cs typeface="Times New Roman"/>
              </a:rPr>
              <a:t>детей-инвалидов</a:t>
            </a:r>
            <a:endParaRPr sz="2000" dirty="0">
              <a:latin typeface="Times New Roman"/>
              <a:cs typeface="Times New Roman"/>
            </a:endParaRPr>
          </a:p>
          <a:p>
            <a:pPr marL="57785">
              <a:lnSpc>
                <a:spcPct val="100000"/>
              </a:lnSpc>
              <a:spcBef>
                <a:spcPts val="325"/>
              </a:spcBef>
            </a:pPr>
            <a:r>
              <a:rPr sz="2800" b="1" dirty="0">
                <a:latin typeface="Times New Roman"/>
                <a:cs typeface="Times New Roman"/>
              </a:rPr>
              <a:t>ПРЕДМЕТЫ</a:t>
            </a:r>
            <a:endParaRPr sz="2800" dirty="0">
              <a:latin typeface="Times New Roman"/>
              <a:cs typeface="Times New Roman"/>
            </a:endParaRPr>
          </a:p>
          <a:p>
            <a:pPr marL="57785" algn="just">
              <a:lnSpc>
                <a:spcPct val="100000"/>
              </a:lnSpc>
              <a:spcBef>
                <a:spcPts val="340"/>
              </a:spcBef>
            </a:pP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Обязательные</a:t>
            </a:r>
            <a:r>
              <a:rPr sz="2400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предметы</a:t>
            </a:r>
            <a:r>
              <a:rPr sz="2400" b="1" spc="-5" dirty="0">
                <a:latin typeface="Times New Roman"/>
                <a:cs typeface="Times New Roman"/>
              </a:rPr>
              <a:t>:</a:t>
            </a:r>
            <a:r>
              <a:rPr sz="2400" b="1" spc="-35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русский</a:t>
            </a:r>
            <a:r>
              <a:rPr sz="2800" b="1" spc="-1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006FC0"/>
                </a:solidFill>
                <a:latin typeface="Times New Roman"/>
                <a:cs typeface="Times New Roman"/>
              </a:rPr>
              <a:t>язык,</a:t>
            </a:r>
            <a:r>
              <a:rPr sz="28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математика</a:t>
            </a:r>
            <a:endParaRPr sz="2800" dirty="0">
              <a:latin typeface="Times New Roman"/>
              <a:cs typeface="Times New Roman"/>
            </a:endParaRPr>
          </a:p>
          <a:p>
            <a:pPr marL="57785" marR="5080" algn="just">
              <a:lnSpc>
                <a:spcPct val="90000"/>
              </a:lnSpc>
              <a:spcBef>
                <a:spcPts val="675"/>
              </a:spcBef>
            </a:pP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Предметы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по 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выбору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(два предмета*)</a:t>
            </a:r>
            <a:r>
              <a:rPr sz="2400" dirty="0">
                <a:latin typeface="Times New Roman"/>
                <a:cs typeface="Times New Roman"/>
              </a:rPr>
              <a:t>: </a:t>
            </a:r>
            <a:r>
              <a:rPr sz="2800" spc="-10" dirty="0">
                <a:latin typeface="Times New Roman"/>
                <a:cs typeface="Times New Roman"/>
              </a:rPr>
              <a:t>литература, </a:t>
            </a:r>
            <a:r>
              <a:rPr sz="2800" spc="-5" dirty="0">
                <a:latin typeface="Times New Roman"/>
                <a:cs typeface="Times New Roman"/>
              </a:rPr>
              <a:t>физика, </a:t>
            </a:r>
            <a:r>
              <a:rPr sz="2800" spc="-69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химия,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биология,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география,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история,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обществознание,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иностранные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языки,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информатика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и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ИКТ</a:t>
            </a:r>
          </a:p>
          <a:p>
            <a:pPr marL="12700">
              <a:lnSpc>
                <a:spcPts val="2050"/>
              </a:lnSpc>
              <a:spcBef>
                <a:spcPts val="2610"/>
              </a:spcBef>
            </a:pPr>
            <a:r>
              <a:rPr sz="1800" dirty="0">
                <a:latin typeface="Times New Roman"/>
                <a:cs typeface="Times New Roman"/>
              </a:rPr>
              <a:t>* </a:t>
            </a:r>
            <a:r>
              <a:rPr sz="1800" b="1" dirty="0">
                <a:solidFill>
                  <a:srgbClr val="548ED4"/>
                </a:solidFill>
                <a:latin typeface="Times New Roman"/>
                <a:cs typeface="Times New Roman"/>
              </a:rPr>
              <a:t>для</a:t>
            </a:r>
            <a:r>
              <a:rPr sz="1800" b="1" spc="20" dirty="0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sz="1800" b="1" spc="-15" dirty="0">
                <a:solidFill>
                  <a:srgbClr val="548ED4"/>
                </a:solidFill>
                <a:latin typeface="Times New Roman"/>
                <a:cs typeface="Times New Roman"/>
              </a:rPr>
              <a:t>учащихся</a:t>
            </a:r>
            <a:r>
              <a:rPr sz="1800" b="1" spc="20" dirty="0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548ED4"/>
                </a:solidFill>
                <a:latin typeface="Times New Roman"/>
                <a:cs typeface="Times New Roman"/>
              </a:rPr>
              <a:t>с</a:t>
            </a:r>
            <a:r>
              <a:rPr sz="1800" b="1" spc="5" dirty="0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548ED4"/>
                </a:solidFill>
                <a:latin typeface="Times New Roman"/>
                <a:cs typeface="Times New Roman"/>
              </a:rPr>
              <a:t>ОВЗ,</a:t>
            </a:r>
            <a:r>
              <a:rPr sz="1800" b="1" spc="-30" dirty="0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548ED4"/>
                </a:solidFill>
                <a:latin typeface="Times New Roman"/>
                <a:cs typeface="Times New Roman"/>
              </a:rPr>
              <a:t>инвалидов,</a:t>
            </a:r>
            <a:r>
              <a:rPr sz="1800" b="1" spc="45" dirty="0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548ED4"/>
                </a:solidFill>
                <a:latin typeface="Times New Roman"/>
                <a:cs typeface="Times New Roman"/>
              </a:rPr>
              <a:t>детей-инвалидов</a:t>
            </a:r>
            <a:r>
              <a:rPr sz="1800" b="1" spc="75" dirty="0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sz="1800" b="1" spc="-15" dirty="0" err="1">
                <a:solidFill>
                  <a:srgbClr val="548ED4"/>
                </a:solidFill>
                <a:latin typeface="Times New Roman"/>
                <a:cs typeface="Times New Roman"/>
              </a:rPr>
              <a:t>количество</a:t>
            </a:r>
            <a:r>
              <a:rPr sz="1800" b="1" spc="105" dirty="0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 err="1" smtClean="0">
                <a:solidFill>
                  <a:srgbClr val="548ED4"/>
                </a:solidFill>
                <a:latin typeface="Times New Roman"/>
                <a:cs typeface="Times New Roman"/>
              </a:rPr>
              <a:t>сдаваемых</a:t>
            </a:r>
            <a:r>
              <a:rPr lang="ru-RU" sz="1800" b="1" spc="-5" dirty="0" smtClean="0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sz="1800" b="1" spc="-25" dirty="0" err="1" smtClean="0">
                <a:solidFill>
                  <a:srgbClr val="548ED4"/>
                </a:solidFill>
                <a:latin typeface="Times New Roman"/>
                <a:cs typeface="Times New Roman"/>
              </a:rPr>
              <a:t>предметов</a:t>
            </a:r>
            <a:r>
              <a:rPr sz="1800" b="1" spc="90" dirty="0" smtClean="0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548ED4"/>
                </a:solidFill>
                <a:latin typeface="Times New Roman"/>
                <a:cs typeface="Times New Roman"/>
              </a:rPr>
              <a:t>по</a:t>
            </a:r>
            <a:r>
              <a:rPr sz="1800" b="1" spc="-15" dirty="0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548ED4"/>
                </a:solidFill>
                <a:latin typeface="Times New Roman"/>
                <a:cs typeface="Times New Roman"/>
              </a:rPr>
              <a:t>их</a:t>
            </a:r>
            <a:r>
              <a:rPr sz="1800" b="1" spc="15" dirty="0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sz="1800" b="1" spc="-15" dirty="0">
                <a:solidFill>
                  <a:srgbClr val="548ED4"/>
                </a:solidFill>
                <a:latin typeface="Times New Roman"/>
                <a:cs typeface="Times New Roman"/>
              </a:rPr>
              <a:t>желанию</a:t>
            </a:r>
            <a:r>
              <a:rPr sz="1800" b="1" spc="20" dirty="0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sz="1800" b="1" spc="-30" dirty="0">
                <a:solidFill>
                  <a:srgbClr val="548ED4"/>
                </a:solidFill>
                <a:latin typeface="Times New Roman"/>
                <a:cs typeface="Times New Roman"/>
              </a:rPr>
              <a:t>может</a:t>
            </a:r>
            <a:r>
              <a:rPr sz="1800" b="1" spc="35" dirty="0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548ED4"/>
                </a:solidFill>
                <a:latin typeface="Times New Roman"/>
                <a:cs typeface="Times New Roman"/>
              </a:rPr>
              <a:t>быть</a:t>
            </a:r>
            <a:r>
              <a:rPr sz="1800" b="1" spc="10" dirty="0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sz="1800" b="1" spc="-15" dirty="0">
                <a:solidFill>
                  <a:srgbClr val="548ED4"/>
                </a:solidFill>
                <a:latin typeface="Times New Roman"/>
                <a:cs typeface="Times New Roman"/>
              </a:rPr>
              <a:t>сокращено</a:t>
            </a:r>
            <a:r>
              <a:rPr sz="1800" b="1" spc="114" dirty="0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548ED4"/>
                </a:solidFill>
                <a:latin typeface="Times New Roman"/>
                <a:cs typeface="Times New Roman"/>
              </a:rPr>
              <a:t>до</a:t>
            </a:r>
            <a:r>
              <a:rPr sz="1800" b="1" spc="-10" dirty="0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sz="1800" b="1" spc="-15" dirty="0">
                <a:solidFill>
                  <a:srgbClr val="548ED4"/>
                </a:solidFill>
                <a:latin typeface="Times New Roman"/>
                <a:cs typeface="Times New Roman"/>
              </a:rPr>
              <a:t>двух</a:t>
            </a:r>
            <a:r>
              <a:rPr sz="1800" b="1" spc="-10" dirty="0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sz="1800" b="1" spc="-15" dirty="0">
                <a:solidFill>
                  <a:srgbClr val="548ED4"/>
                </a:solidFill>
                <a:latin typeface="Times New Roman"/>
                <a:cs typeface="Times New Roman"/>
              </a:rPr>
              <a:t>обязательных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67839" y="30302"/>
            <a:ext cx="780732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Порядок</a:t>
            </a:r>
            <a:r>
              <a:rPr sz="3600" spc="-10" dirty="0"/>
              <a:t> </a:t>
            </a:r>
            <a:r>
              <a:rPr sz="3600" spc="-20" dirty="0"/>
              <a:t>проведения</a:t>
            </a:r>
            <a:r>
              <a:rPr sz="3600" spc="45" dirty="0"/>
              <a:t> </a:t>
            </a:r>
            <a:r>
              <a:rPr sz="3600" spc="-5" dirty="0"/>
              <a:t>ГИА</a:t>
            </a:r>
            <a:r>
              <a:rPr sz="3600" spc="-15" dirty="0"/>
              <a:t> </a:t>
            </a:r>
            <a:r>
              <a:rPr sz="3600" dirty="0"/>
              <a:t>в</a:t>
            </a:r>
            <a:r>
              <a:rPr sz="3600" spc="-5" dirty="0"/>
              <a:t> </a:t>
            </a:r>
            <a:r>
              <a:rPr sz="3600" dirty="0"/>
              <a:t>2023</a:t>
            </a:r>
            <a:r>
              <a:rPr sz="3600" spc="10" dirty="0"/>
              <a:t> </a:t>
            </a:r>
            <a:r>
              <a:rPr sz="3600" spc="-55" dirty="0"/>
              <a:t>году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3281171" y="4683252"/>
            <a:ext cx="5840095" cy="98091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05"/>
              </a:spcBef>
            </a:pPr>
            <a:r>
              <a:rPr sz="1800" dirty="0">
                <a:latin typeface="Times New Roman"/>
                <a:cs typeface="Times New Roman"/>
              </a:rPr>
              <a:t>8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февраля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2023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25" dirty="0" err="1">
                <a:latin typeface="Times New Roman"/>
                <a:cs typeface="Times New Roman"/>
              </a:rPr>
              <a:t>года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-</a:t>
            </a:r>
            <a:r>
              <a:rPr sz="1800" spc="-10" dirty="0" smtClean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основной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срок</a:t>
            </a:r>
            <a:r>
              <a:rPr sz="1800" spc="-10" dirty="0">
                <a:latin typeface="Times New Roman"/>
                <a:cs typeface="Times New Roman"/>
              </a:rPr>
              <a:t> проведения</a:t>
            </a:r>
            <a:endParaRPr sz="1800" dirty="0">
              <a:latin typeface="Times New Roman"/>
              <a:cs typeface="Times New Roman"/>
            </a:endParaRPr>
          </a:p>
          <a:p>
            <a:pPr marL="228600" marR="225425" algn="ctr">
              <a:lnSpc>
                <a:spcPct val="120000"/>
              </a:lnSpc>
            </a:pPr>
            <a:r>
              <a:rPr sz="1800" spc="5" dirty="0">
                <a:latin typeface="Times New Roman"/>
                <a:cs typeface="Times New Roman"/>
              </a:rPr>
              <a:t>15</a:t>
            </a:r>
            <a:r>
              <a:rPr sz="1800" spc="-10" dirty="0">
                <a:latin typeface="Times New Roman"/>
                <a:cs typeface="Times New Roman"/>
              </a:rPr>
              <a:t> марта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2023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25" dirty="0" err="1">
                <a:latin typeface="Times New Roman"/>
                <a:cs typeface="Times New Roman"/>
              </a:rPr>
              <a:t>года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- </a:t>
            </a:r>
            <a:r>
              <a:rPr sz="1800" spc="-10" dirty="0" err="1" smtClean="0">
                <a:latin typeface="Times New Roman"/>
                <a:cs typeface="Times New Roman"/>
              </a:rPr>
              <a:t>дополнительный</a:t>
            </a:r>
            <a:r>
              <a:rPr sz="1800" spc="25" dirty="0" smtClean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срок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проведения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15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мая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2023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25" dirty="0" err="1">
                <a:latin typeface="Times New Roman"/>
                <a:cs typeface="Times New Roman"/>
              </a:rPr>
              <a:t>года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-</a:t>
            </a:r>
            <a:r>
              <a:rPr sz="1800" spc="-5" dirty="0" smtClean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дополнительный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срок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проведения</a:t>
            </a:r>
            <a:endParaRPr sz="1800" dirty="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48967" y="908303"/>
            <a:ext cx="8848725" cy="3667125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2575051" y="6066840"/>
            <a:ext cx="6703059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Times New Roman"/>
                <a:cs typeface="Times New Roman"/>
              </a:rPr>
              <a:t>Итоговое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собеседование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как</a:t>
            </a:r>
            <a:r>
              <a:rPr sz="1800" spc="-10" dirty="0">
                <a:latin typeface="Times New Roman"/>
                <a:cs typeface="Times New Roman"/>
              </a:rPr>
              <a:t> условие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допуска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к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ГИА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-9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b="1" spc="-15" dirty="0">
                <a:latin typeface="Times New Roman"/>
                <a:cs typeface="Times New Roman"/>
              </a:rPr>
              <a:t>бессрочное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9429" y="198246"/>
            <a:ext cx="73329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40" dirty="0"/>
              <a:t>Итоговое</a:t>
            </a:r>
            <a:r>
              <a:rPr sz="3600" dirty="0"/>
              <a:t> </a:t>
            </a:r>
            <a:r>
              <a:rPr sz="3600" spc="-10" dirty="0"/>
              <a:t>собеседование </a:t>
            </a:r>
            <a:r>
              <a:rPr sz="3600" dirty="0"/>
              <a:t>в</a:t>
            </a:r>
            <a:r>
              <a:rPr sz="3600" spc="-20" dirty="0"/>
              <a:t> </a:t>
            </a:r>
            <a:r>
              <a:rPr sz="3600" dirty="0"/>
              <a:t>2023</a:t>
            </a:r>
            <a:r>
              <a:rPr sz="3600" spc="5" dirty="0"/>
              <a:t> </a:t>
            </a:r>
            <a:r>
              <a:rPr sz="3600" spc="-50" dirty="0"/>
              <a:t>году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6475857" y="948845"/>
            <a:ext cx="3753485" cy="874394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415"/>
              </a:spcBef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1600" b="1" i="1" spc="-10" dirty="0">
                <a:solidFill>
                  <a:srgbClr val="548ED4"/>
                </a:solidFill>
                <a:latin typeface="Times New Roman"/>
                <a:cs typeface="Times New Roman"/>
              </a:rPr>
              <a:t>О</a:t>
            </a:r>
            <a:r>
              <a:rPr sz="1600" b="1" i="1" spc="-55" dirty="0">
                <a:solidFill>
                  <a:srgbClr val="548ED4"/>
                </a:solidFill>
                <a:latin typeface="Times New Roman"/>
                <a:cs typeface="Times New Roman"/>
              </a:rPr>
              <a:t>б</a:t>
            </a:r>
            <a:r>
              <a:rPr sz="1600" b="1" i="1" spc="10" dirty="0">
                <a:solidFill>
                  <a:srgbClr val="548ED4"/>
                </a:solidFill>
                <a:latin typeface="Times New Roman"/>
                <a:cs typeface="Times New Roman"/>
              </a:rPr>
              <a:t>я</a:t>
            </a:r>
            <a:r>
              <a:rPr sz="1600" b="1" i="1" spc="-5" dirty="0">
                <a:solidFill>
                  <a:srgbClr val="548ED4"/>
                </a:solidFill>
                <a:latin typeface="Times New Roman"/>
                <a:cs typeface="Times New Roman"/>
              </a:rPr>
              <a:t>з</a:t>
            </a:r>
            <a:r>
              <a:rPr sz="1600" b="1" i="1" spc="-15" dirty="0">
                <a:solidFill>
                  <a:srgbClr val="548ED4"/>
                </a:solidFill>
                <a:latin typeface="Times New Roman"/>
                <a:cs typeface="Times New Roman"/>
              </a:rPr>
              <a:t>а</a:t>
            </a:r>
            <a:r>
              <a:rPr sz="1600" b="1" i="1" dirty="0">
                <a:solidFill>
                  <a:srgbClr val="548ED4"/>
                </a:solidFill>
                <a:latin typeface="Times New Roman"/>
                <a:cs typeface="Times New Roman"/>
              </a:rPr>
              <a:t>т</a:t>
            </a:r>
            <a:r>
              <a:rPr sz="1600" b="1" i="1" spc="-45" dirty="0">
                <a:solidFill>
                  <a:srgbClr val="548ED4"/>
                </a:solidFill>
                <a:latin typeface="Times New Roman"/>
                <a:cs typeface="Times New Roman"/>
              </a:rPr>
              <a:t>е</a:t>
            </a:r>
            <a:r>
              <a:rPr sz="1600" b="1" i="1" spc="-5" dirty="0">
                <a:solidFill>
                  <a:srgbClr val="548ED4"/>
                </a:solidFill>
                <a:latin typeface="Times New Roman"/>
                <a:cs typeface="Times New Roman"/>
              </a:rPr>
              <a:t>л</a:t>
            </a:r>
            <a:r>
              <a:rPr sz="1600" b="1" i="1" spc="-20" dirty="0">
                <a:solidFill>
                  <a:srgbClr val="548ED4"/>
                </a:solidFill>
                <a:latin typeface="Times New Roman"/>
                <a:cs typeface="Times New Roman"/>
              </a:rPr>
              <a:t>ь</a:t>
            </a:r>
            <a:r>
              <a:rPr sz="1600" b="1" i="1" spc="-25" dirty="0">
                <a:solidFill>
                  <a:srgbClr val="548ED4"/>
                </a:solidFill>
                <a:latin typeface="Times New Roman"/>
                <a:cs typeface="Times New Roman"/>
              </a:rPr>
              <a:t>н</a:t>
            </a:r>
            <a:r>
              <a:rPr sz="1600" b="1" i="1" spc="-10" dirty="0">
                <a:solidFill>
                  <a:srgbClr val="548ED4"/>
                </a:solidFill>
                <a:latin typeface="Times New Roman"/>
                <a:cs typeface="Times New Roman"/>
              </a:rPr>
              <a:t>о</a:t>
            </a:r>
            <a:r>
              <a:rPr sz="1600" b="1" i="1" dirty="0">
                <a:solidFill>
                  <a:srgbClr val="548ED4"/>
                </a:solidFill>
                <a:latin typeface="Times New Roman"/>
                <a:cs typeface="Times New Roman"/>
              </a:rPr>
              <a:t>е</a:t>
            </a:r>
            <a:r>
              <a:rPr sz="1600" b="1" i="1" spc="-80" dirty="0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sz="1600" b="1" i="1" dirty="0">
                <a:solidFill>
                  <a:srgbClr val="548ED4"/>
                </a:solidFill>
                <a:latin typeface="Times New Roman"/>
                <a:cs typeface="Times New Roman"/>
              </a:rPr>
              <a:t>ус</a:t>
            </a:r>
            <a:r>
              <a:rPr sz="1600" b="1" i="1" spc="-5" dirty="0">
                <a:solidFill>
                  <a:srgbClr val="548ED4"/>
                </a:solidFill>
                <a:latin typeface="Times New Roman"/>
                <a:cs typeface="Times New Roman"/>
              </a:rPr>
              <a:t>л</a:t>
            </a:r>
            <a:r>
              <a:rPr sz="1600" b="1" i="1" spc="10" dirty="0">
                <a:solidFill>
                  <a:srgbClr val="548ED4"/>
                </a:solidFill>
                <a:latin typeface="Times New Roman"/>
                <a:cs typeface="Times New Roman"/>
              </a:rPr>
              <a:t>о</a:t>
            </a:r>
            <a:r>
              <a:rPr sz="1600" b="1" i="1" dirty="0">
                <a:solidFill>
                  <a:srgbClr val="548ED4"/>
                </a:solidFill>
                <a:latin typeface="Times New Roman"/>
                <a:cs typeface="Times New Roman"/>
              </a:rPr>
              <a:t>в</a:t>
            </a:r>
            <a:r>
              <a:rPr sz="1600" b="1" i="1" spc="-5" dirty="0">
                <a:solidFill>
                  <a:srgbClr val="548ED4"/>
                </a:solidFill>
                <a:latin typeface="Times New Roman"/>
                <a:cs typeface="Times New Roman"/>
              </a:rPr>
              <a:t>и</a:t>
            </a:r>
            <a:r>
              <a:rPr sz="1600" b="1" i="1" dirty="0">
                <a:solidFill>
                  <a:srgbClr val="548ED4"/>
                </a:solidFill>
                <a:latin typeface="Times New Roman"/>
                <a:cs typeface="Times New Roman"/>
              </a:rPr>
              <a:t>е</a:t>
            </a:r>
            <a:r>
              <a:rPr sz="1600" b="1" i="1" spc="-55" dirty="0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sz="1600" b="1" i="1" dirty="0">
                <a:solidFill>
                  <a:srgbClr val="548ED4"/>
                </a:solidFill>
                <a:latin typeface="Times New Roman"/>
                <a:cs typeface="Times New Roman"/>
              </a:rPr>
              <a:t>уч</a:t>
            </a:r>
            <a:r>
              <a:rPr sz="1600" b="1" i="1" spc="10" dirty="0">
                <a:solidFill>
                  <a:srgbClr val="548ED4"/>
                </a:solidFill>
                <a:latin typeface="Times New Roman"/>
                <a:cs typeface="Times New Roman"/>
              </a:rPr>
              <a:t>а</a:t>
            </a:r>
            <a:r>
              <a:rPr sz="1600" b="1" i="1" dirty="0">
                <a:solidFill>
                  <a:srgbClr val="548ED4"/>
                </a:solidFill>
                <a:latin typeface="Times New Roman"/>
                <a:cs typeface="Times New Roman"/>
              </a:rPr>
              <a:t>с</a:t>
            </a:r>
            <a:r>
              <a:rPr sz="1600" b="1" i="1" spc="45" dirty="0">
                <a:solidFill>
                  <a:srgbClr val="548ED4"/>
                </a:solidFill>
                <a:latin typeface="Times New Roman"/>
                <a:cs typeface="Times New Roman"/>
              </a:rPr>
              <a:t>т</a:t>
            </a:r>
            <a:r>
              <a:rPr sz="1600" b="1" i="1" spc="-5" dirty="0">
                <a:solidFill>
                  <a:srgbClr val="548ED4"/>
                </a:solidFill>
                <a:latin typeface="Times New Roman"/>
                <a:cs typeface="Times New Roman"/>
              </a:rPr>
              <a:t>и</a:t>
            </a:r>
            <a:r>
              <a:rPr sz="1600" b="1" i="1" spc="5" dirty="0">
                <a:solidFill>
                  <a:srgbClr val="548ED4"/>
                </a:solidFill>
                <a:latin typeface="Times New Roman"/>
                <a:cs typeface="Times New Roman"/>
              </a:rPr>
              <a:t>я</a:t>
            </a:r>
            <a:r>
              <a:rPr sz="1600" b="1" i="1" spc="-120" dirty="0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sz="1600" b="1" i="1" dirty="0">
                <a:solidFill>
                  <a:srgbClr val="548ED4"/>
                </a:solidFill>
                <a:latin typeface="Times New Roman"/>
                <a:cs typeface="Times New Roman"/>
              </a:rPr>
              <a:t>в</a:t>
            </a:r>
            <a:r>
              <a:rPr sz="1600" b="1" i="1" spc="-20" dirty="0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sz="1600" b="1" i="1" spc="-35" dirty="0">
                <a:solidFill>
                  <a:srgbClr val="548ED4"/>
                </a:solidFill>
                <a:latin typeface="Times New Roman"/>
                <a:cs typeface="Times New Roman"/>
              </a:rPr>
              <a:t>ОГ</a:t>
            </a:r>
            <a:r>
              <a:rPr sz="1600" b="1" i="1" spc="5" dirty="0">
                <a:solidFill>
                  <a:srgbClr val="548ED4"/>
                </a:solidFill>
                <a:latin typeface="Times New Roman"/>
                <a:cs typeface="Times New Roman"/>
              </a:rPr>
              <a:t>Э</a:t>
            </a:r>
            <a:endParaRPr sz="1600" dirty="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315"/>
              </a:spcBef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1600" b="1" i="1" spc="10" dirty="0">
                <a:solidFill>
                  <a:srgbClr val="548ED4"/>
                </a:solidFill>
                <a:latin typeface="Times New Roman"/>
                <a:cs typeface="Times New Roman"/>
              </a:rPr>
              <a:t>С</a:t>
            </a:r>
            <a:r>
              <a:rPr sz="1600" b="1" i="1" spc="-10" dirty="0">
                <a:solidFill>
                  <a:srgbClr val="548ED4"/>
                </a:solidFill>
                <a:latin typeface="Times New Roman"/>
                <a:cs typeface="Times New Roman"/>
              </a:rPr>
              <a:t>и</a:t>
            </a:r>
            <a:r>
              <a:rPr sz="1600" b="1" i="1" spc="5" dirty="0">
                <a:solidFill>
                  <a:srgbClr val="548ED4"/>
                </a:solidFill>
                <a:latin typeface="Times New Roman"/>
                <a:cs typeface="Times New Roman"/>
              </a:rPr>
              <a:t>с</a:t>
            </a:r>
            <a:r>
              <a:rPr sz="1600" b="1" i="1" spc="20" dirty="0">
                <a:solidFill>
                  <a:srgbClr val="548ED4"/>
                </a:solidFill>
                <a:latin typeface="Times New Roman"/>
                <a:cs typeface="Times New Roman"/>
              </a:rPr>
              <a:t>т</a:t>
            </a:r>
            <a:r>
              <a:rPr sz="1600" b="1" i="1" spc="-45" dirty="0">
                <a:solidFill>
                  <a:srgbClr val="548ED4"/>
                </a:solidFill>
                <a:latin typeface="Times New Roman"/>
                <a:cs typeface="Times New Roman"/>
              </a:rPr>
              <a:t>е</a:t>
            </a:r>
            <a:r>
              <a:rPr sz="1600" b="1" i="1" dirty="0">
                <a:solidFill>
                  <a:srgbClr val="548ED4"/>
                </a:solidFill>
                <a:latin typeface="Times New Roman"/>
                <a:cs typeface="Times New Roman"/>
              </a:rPr>
              <a:t>ма</a:t>
            </a:r>
            <a:r>
              <a:rPr sz="1600" b="1" i="1" spc="-140" dirty="0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sz="1600" b="1" i="1" spc="5" dirty="0">
                <a:solidFill>
                  <a:srgbClr val="548ED4"/>
                </a:solidFill>
                <a:latin typeface="Times New Roman"/>
                <a:cs typeface="Times New Roman"/>
              </a:rPr>
              <a:t>о</a:t>
            </a:r>
            <a:r>
              <a:rPr sz="1600" b="1" i="1" spc="-10" dirty="0">
                <a:solidFill>
                  <a:srgbClr val="548ED4"/>
                </a:solidFill>
                <a:latin typeface="Times New Roman"/>
                <a:cs typeface="Times New Roman"/>
              </a:rPr>
              <a:t>ц</a:t>
            </a:r>
            <a:r>
              <a:rPr sz="1600" b="1" i="1" spc="5" dirty="0">
                <a:solidFill>
                  <a:srgbClr val="548ED4"/>
                </a:solidFill>
                <a:latin typeface="Times New Roman"/>
                <a:cs typeface="Times New Roman"/>
              </a:rPr>
              <a:t>е</a:t>
            </a:r>
            <a:r>
              <a:rPr sz="1600" b="1" i="1" spc="-5" dirty="0">
                <a:solidFill>
                  <a:srgbClr val="548ED4"/>
                </a:solidFill>
                <a:latin typeface="Times New Roman"/>
                <a:cs typeface="Times New Roman"/>
              </a:rPr>
              <a:t>н</a:t>
            </a:r>
            <a:r>
              <a:rPr sz="1600" b="1" i="1" spc="-15" dirty="0">
                <a:solidFill>
                  <a:srgbClr val="548ED4"/>
                </a:solidFill>
                <a:latin typeface="Times New Roman"/>
                <a:cs typeface="Times New Roman"/>
              </a:rPr>
              <a:t>и</a:t>
            </a:r>
            <a:r>
              <a:rPr sz="1600" b="1" i="1" dirty="0">
                <a:solidFill>
                  <a:srgbClr val="548ED4"/>
                </a:solidFill>
                <a:latin typeface="Times New Roman"/>
                <a:cs typeface="Times New Roman"/>
              </a:rPr>
              <a:t>в</a:t>
            </a:r>
            <a:r>
              <a:rPr sz="1600" b="1" i="1" spc="10" dirty="0">
                <a:solidFill>
                  <a:srgbClr val="548ED4"/>
                </a:solidFill>
                <a:latin typeface="Times New Roman"/>
                <a:cs typeface="Times New Roman"/>
              </a:rPr>
              <a:t>а</a:t>
            </a:r>
            <a:r>
              <a:rPr sz="1600" b="1" i="1" spc="-5" dirty="0">
                <a:solidFill>
                  <a:srgbClr val="548ED4"/>
                </a:solidFill>
                <a:latin typeface="Times New Roman"/>
                <a:cs typeface="Times New Roman"/>
              </a:rPr>
              <a:t>н</a:t>
            </a:r>
            <a:r>
              <a:rPr sz="1600" b="1" i="1" spc="-15" dirty="0">
                <a:solidFill>
                  <a:srgbClr val="548ED4"/>
                </a:solidFill>
                <a:latin typeface="Times New Roman"/>
                <a:cs typeface="Times New Roman"/>
              </a:rPr>
              <a:t>и</a:t>
            </a:r>
            <a:r>
              <a:rPr sz="1600" b="1" i="1" dirty="0">
                <a:solidFill>
                  <a:srgbClr val="548ED4"/>
                </a:solidFill>
                <a:latin typeface="Times New Roman"/>
                <a:cs typeface="Times New Roman"/>
              </a:rPr>
              <a:t>я</a:t>
            </a:r>
            <a:r>
              <a:rPr sz="1600" b="1" i="1" spc="-95" dirty="0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sz="1600" b="1" i="1" u="heavy" spc="-5" dirty="0">
                <a:solidFill>
                  <a:srgbClr val="548ED4"/>
                </a:solidFill>
                <a:uFill>
                  <a:solidFill>
                    <a:srgbClr val="964607"/>
                  </a:solidFill>
                </a:uFill>
                <a:latin typeface="Times New Roman"/>
                <a:cs typeface="Times New Roman"/>
              </a:rPr>
              <a:t>з</a:t>
            </a:r>
            <a:r>
              <a:rPr sz="1600" b="1" i="1" u="heavy" spc="-15" dirty="0">
                <a:solidFill>
                  <a:srgbClr val="548ED4"/>
                </a:solidFill>
                <a:uFill>
                  <a:solidFill>
                    <a:srgbClr val="964607"/>
                  </a:solidFill>
                </a:uFill>
                <a:latin typeface="Times New Roman"/>
                <a:cs typeface="Times New Roman"/>
              </a:rPr>
              <a:t>а</a:t>
            </a:r>
            <a:r>
              <a:rPr sz="1600" b="1" i="1" u="heavy" dirty="0">
                <a:solidFill>
                  <a:srgbClr val="548ED4"/>
                </a:solidFill>
                <a:uFill>
                  <a:solidFill>
                    <a:srgbClr val="964607"/>
                  </a:solidFill>
                </a:uFill>
                <a:latin typeface="Times New Roman"/>
                <a:cs typeface="Times New Roman"/>
              </a:rPr>
              <a:t>ч</a:t>
            </a:r>
            <a:r>
              <a:rPr sz="1600" b="1" i="1" u="heavy" spc="-50" dirty="0">
                <a:solidFill>
                  <a:srgbClr val="548ED4"/>
                </a:solidFill>
                <a:uFill>
                  <a:solidFill>
                    <a:srgbClr val="964607"/>
                  </a:solidFill>
                </a:uFill>
                <a:latin typeface="Times New Roman"/>
                <a:cs typeface="Times New Roman"/>
              </a:rPr>
              <a:t>е</a:t>
            </a:r>
            <a:r>
              <a:rPr sz="1600" b="1" i="1" u="heavy" spc="20" dirty="0">
                <a:solidFill>
                  <a:srgbClr val="548ED4"/>
                </a:solidFill>
                <a:uFill>
                  <a:solidFill>
                    <a:srgbClr val="964607"/>
                  </a:solidFill>
                </a:uFill>
                <a:latin typeface="Times New Roman"/>
                <a:cs typeface="Times New Roman"/>
              </a:rPr>
              <a:t>т</a:t>
            </a:r>
            <a:r>
              <a:rPr sz="1600" b="1" i="1" u="heavy" spc="-15" dirty="0">
                <a:solidFill>
                  <a:srgbClr val="548ED4"/>
                </a:solidFill>
                <a:uFill>
                  <a:solidFill>
                    <a:srgbClr val="964607"/>
                  </a:solidFill>
                </a:uFill>
                <a:latin typeface="Times New Roman"/>
                <a:cs typeface="Times New Roman"/>
              </a:rPr>
              <a:t>/</a:t>
            </a:r>
            <a:r>
              <a:rPr sz="1600" b="1" i="1" u="heavy" spc="-5" dirty="0">
                <a:solidFill>
                  <a:srgbClr val="548ED4"/>
                </a:solidFill>
                <a:uFill>
                  <a:solidFill>
                    <a:srgbClr val="964607"/>
                  </a:solidFill>
                </a:uFill>
                <a:latin typeface="Times New Roman"/>
                <a:cs typeface="Times New Roman"/>
              </a:rPr>
              <a:t>н</a:t>
            </a:r>
            <a:r>
              <a:rPr sz="1600" b="1" i="1" u="heavy" spc="-50" dirty="0">
                <a:solidFill>
                  <a:srgbClr val="548ED4"/>
                </a:solidFill>
                <a:uFill>
                  <a:solidFill>
                    <a:srgbClr val="964607"/>
                  </a:solidFill>
                </a:uFill>
                <a:latin typeface="Times New Roman"/>
                <a:cs typeface="Times New Roman"/>
              </a:rPr>
              <a:t>е</a:t>
            </a:r>
            <a:r>
              <a:rPr sz="1600" b="1" i="1" u="heavy" spc="-5" dirty="0">
                <a:solidFill>
                  <a:srgbClr val="548ED4"/>
                </a:solidFill>
                <a:uFill>
                  <a:solidFill>
                    <a:srgbClr val="964607"/>
                  </a:solidFill>
                </a:uFill>
                <a:latin typeface="Times New Roman"/>
                <a:cs typeface="Times New Roman"/>
              </a:rPr>
              <a:t>з</a:t>
            </a:r>
            <a:r>
              <a:rPr sz="1600" b="1" i="1" u="heavy" spc="-40" dirty="0">
                <a:solidFill>
                  <a:srgbClr val="548ED4"/>
                </a:solidFill>
                <a:uFill>
                  <a:solidFill>
                    <a:srgbClr val="964607"/>
                  </a:solidFill>
                </a:uFill>
                <a:latin typeface="Times New Roman"/>
                <a:cs typeface="Times New Roman"/>
              </a:rPr>
              <a:t>а</a:t>
            </a:r>
            <a:r>
              <a:rPr sz="1600" b="1" i="1" u="heavy" spc="-30" dirty="0">
                <a:solidFill>
                  <a:srgbClr val="548ED4"/>
                </a:solidFill>
                <a:uFill>
                  <a:solidFill>
                    <a:srgbClr val="964607"/>
                  </a:solidFill>
                </a:uFill>
                <a:latin typeface="Times New Roman"/>
                <a:cs typeface="Times New Roman"/>
              </a:rPr>
              <a:t>ч</a:t>
            </a:r>
            <a:r>
              <a:rPr sz="1600" b="1" i="1" u="heavy" spc="-45" dirty="0">
                <a:solidFill>
                  <a:srgbClr val="548ED4"/>
                </a:solidFill>
                <a:uFill>
                  <a:solidFill>
                    <a:srgbClr val="964607"/>
                  </a:solidFill>
                </a:uFill>
                <a:latin typeface="Times New Roman"/>
                <a:cs typeface="Times New Roman"/>
              </a:rPr>
              <a:t>е</a:t>
            </a:r>
            <a:r>
              <a:rPr sz="1600" b="1" i="1" u="heavy" spc="5" dirty="0">
                <a:solidFill>
                  <a:srgbClr val="548ED4"/>
                </a:solidFill>
                <a:uFill>
                  <a:solidFill>
                    <a:srgbClr val="964607"/>
                  </a:solidFill>
                </a:uFill>
                <a:latin typeface="Times New Roman"/>
                <a:cs typeface="Times New Roman"/>
              </a:rPr>
              <a:t>т</a:t>
            </a:r>
            <a:endParaRPr sz="1600" dirty="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285"/>
              </a:spcBef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1600" b="1" i="1" spc="5" dirty="0">
                <a:solidFill>
                  <a:srgbClr val="548ED4"/>
                </a:solidFill>
                <a:latin typeface="Times New Roman"/>
                <a:cs typeface="Times New Roman"/>
              </a:rPr>
              <a:t>До</a:t>
            </a:r>
            <a:r>
              <a:rPr sz="1600" b="1" i="1" spc="-10" dirty="0">
                <a:solidFill>
                  <a:srgbClr val="548ED4"/>
                </a:solidFill>
                <a:latin typeface="Times New Roman"/>
                <a:cs typeface="Times New Roman"/>
              </a:rPr>
              <a:t>п</a:t>
            </a:r>
            <a:r>
              <a:rPr sz="1600" b="1" i="1" spc="5" dirty="0">
                <a:solidFill>
                  <a:srgbClr val="548ED4"/>
                </a:solidFill>
                <a:latin typeface="Times New Roman"/>
                <a:cs typeface="Times New Roman"/>
              </a:rPr>
              <a:t>ус</a:t>
            </a:r>
            <a:r>
              <a:rPr sz="1600" b="1" i="1" dirty="0">
                <a:solidFill>
                  <a:srgbClr val="548ED4"/>
                </a:solidFill>
                <a:latin typeface="Times New Roman"/>
                <a:cs typeface="Times New Roman"/>
              </a:rPr>
              <a:t>к</a:t>
            </a:r>
            <a:r>
              <a:rPr sz="1600" b="1" i="1" spc="-80" dirty="0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sz="1600" b="1" i="1" dirty="0">
                <a:solidFill>
                  <a:srgbClr val="548ED4"/>
                </a:solidFill>
                <a:latin typeface="Times New Roman"/>
                <a:cs typeface="Times New Roman"/>
              </a:rPr>
              <a:t>к</a:t>
            </a:r>
            <a:r>
              <a:rPr sz="1600" b="1" i="1" spc="-15" dirty="0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sz="1600" b="1" i="1" spc="-30" dirty="0">
                <a:solidFill>
                  <a:srgbClr val="548ED4"/>
                </a:solidFill>
                <a:latin typeface="Times New Roman"/>
                <a:cs typeface="Times New Roman"/>
              </a:rPr>
              <a:t>О</a:t>
            </a:r>
            <a:r>
              <a:rPr sz="1600" b="1" i="1" spc="-40" dirty="0">
                <a:solidFill>
                  <a:srgbClr val="548ED4"/>
                </a:solidFill>
                <a:latin typeface="Times New Roman"/>
                <a:cs typeface="Times New Roman"/>
              </a:rPr>
              <a:t>Г</a:t>
            </a:r>
            <a:r>
              <a:rPr sz="1600" b="1" i="1" spc="5" dirty="0">
                <a:solidFill>
                  <a:srgbClr val="548ED4"/>
                </a:solidFill>
                <a:latin typeface="Times New Roman"/>
                <a:cs typeface="Times New Roman"/>
              </a:rPr>
              <a:t>Э</a:t>
            </a:r>
            <a:endParaRPr sz="1600" dirty="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35621" y="765048"/>
            <a:ext cx="4122535" cy="5459965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990600" y="6192723"/>
            <a:ext cx="10439400" cy="31931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b="1" spc="-5" dirty="0">
                <a:latin typeface="Times New Roman"/>
                <a:cs typeface="Times New Roman"/>
              </a:rPr>
              <a:t>Продолжительность</a:t>
            </a:r>
            <a:r>
              <a:rPr sz="2000" b="1" spc="-7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проведения</a:t>
            </a:r>
            <a:r>
              <a:rPr sz="2000" b="1" spc="-20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–</a:t>
            </a:r>
            <a:r>
              <a:rPr sz="2000" b="1" spc="-1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15</a:t>
            </a:r>
            <a:r>
              <a:rPr sz="2000" b="1" spc="5" dirty="0">
                <a:latin typeface="Times New Roman"/>
                <a:cs typeface="Times New Roman"/>
              </a:rPr>
              <a:t> </a:t>
            </a:r>
            <a:r>
              <a:rPr sz="2000" b="1" spc="-5" dirty="0" err="1" smtClean="0">
                <a:latin typeface="Times New Roman"/>
                <a:cs typeface="Times New Roman"/>
              </a:rPr>
              <a:t>минут</a:t>
            </a:r>
            <a:r>
              <a:rPr lang="ru-RU" sz="2000" b="1" spc="-5" dirty="0" smtClean="0">
                <a:latin typeface="Times New Roman"/>
                <a:cs typeface="Times New Roman"/>
              </a:rPr>
              <a:t>, для детей с ОВЗ дополнительно 30 минут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46747" y="2278379"/>
            <a:ext cx="3822700" cy="2597150"/>
          </a:xfrm>
          <a:prstGeom prst="rect">
            <a:avLst/>
          </a:prstGeom>
          <a:ln w="27432">
            <a:solidFill>
              <a:srgbClr val="000000"/>
            </a:solidFill>
          </a:ln>
        </p:spPr>
        <p:txBody>
          <a:bodyPr vert="horz" wrap="square" lIns="0" tIns="52705" rIns="0" bIns="0" rtlCol="0">
            <a:spAutoFit/>
          </a:bodyPr>
          <a:lstStyle/>
          <a:p>
            <a:pPr marL="261620">
              <a:lnSpc>
                <a:spcPct val="100000"/>
              </a:lnSpc>
              <a:spcBef>
                <a:spcPts val="415"/>
              </a:spcBef>
            </a:pPr>
            <a:r>
              <a:rPr sz="2000" b="1" spc="-10" dirty="0">
                <a:solidFill>
                  <a:srgbClr val="1F242C"/>
                </a:solidFill>
                <a:latin typeface="Times New Roman"/>
                <a:cs typeface="Times New Roman"/>
              </a:rPr>
              <a:t>Сроки</a:t>
            </a:r>
            <a:r>
              <a:rPr sz="2000" b="1" spc="-20" dirty="0">
                <a:solidFill>
                  <a:srgbClr val="1F242C"/>
                </a:solidFill>
                <a:latin typeface="Times New Roman"/>
                <a:cs typeface="Times New Roman"/>
              </a:rPr>
              <a:t> </a:t>
            </a:r>
            <a:r>
              <a:rPr sz="2000" b="1" spc="-15" dirty="0">
                <a:solidFill>
                  <a:srgbClr val="1F242C"/>
                </a:solidFill>
                <a:latin typeface="Times New Roman"/>
                <a:cs typeface="Times New Roman"/>
              </a:rPr>
              <a:t>проведения</a:t>
            </a:r>
            <a:endParaRPr sz="2000" dirty="0">
              <a:latin typeface="Times New Roman"/>
              <a:cs typeface="Times New Roman"/>
            </a:endParaRPr>
          </a:p>
          <a:p>
            <a:pPr marL="259715">
              <a:lnSpc>
                <a:spcPct val="100000"/>
              </a:lnSpc>
              <a:spcBef>
                <a:spcPts val="434"/>
              </a:spcBef>
            </a:pPr>
            <a:r>
              <a:rPr sz="2000" u="heavy" spc="10" dirty="0">
                <a:solidFill>
                  <a:srgbClr val="548ED4"/>
                </a:solidFill>
                <a:uFill>
                  <a:solidFill>
                    <a:srgbClr val="548ED4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b="1" u="heavy" spc="-5" dirty="0">
                <a:solidFill>
                  <a:srgbClr val="548ED4"/>
                </a:solidFill>
                <a:uFill>
                  <a:solidFill>
                    <a:srgbClr val="548ED4"/>
                  </a:solidFill>
                </a:uFill>
                <a:latin typeface="Times New Roman"/>
                <a:cs typeface="Times New Roman"/>
              </a:rPr>
              <a:t>8</a:t>
            </a:r>
            <a:r>
              <a:rPr sz="2000" b="1" u="heavy" spc="-30" dirty="0">
                <a:solidFill>
                  <a:srgbClr val="548ED4"/>
                </a:solidFill>
                <a:uFill>
                  <a:solidFill>
                    <a:srgbClr val="548ED4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b="1" u="heavy" spc="-5" dirty="0">
                <a:solidFill>
                  <a:srgbClr val="548ED4"/>
                </a:solidFill>
                <a:uFill>
                  <a:solidFill>
                    <a:srgbClr val="548ED4"/>
                  </a:solidFill>
                </a:uFill>
                <a:latin typeface="Times New Roman"/>
                <a:cs typeface="Times New Roman"/>
              </a:rPr>
              <a:t>февраля</a:t>
            </a:r>
            <a:r>
              <a:rPr sz="2000" b="1" u="heavy" spc="10" dirty="0">
                <a:solidFill>
                  <a:srgbClr val="548ED4"/>
                </a:solidFill>
                <a:uFill>
                  <a:solidFill>
                    <a:srgbClr val="548ED4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b="1" u="heavy" dirty="0">
                <a:solidFill>
                  <a:srgbClr val="548ED4"/>
                </a:solidFill>
                <a:uFill>
                  <a:solidFill>
                    <a:srgbClr val="548ED4"/>
                  </a:solidFill>
                </a:uFill>
                <a:latin typeface="Times New Roman"/>
                <a:cs typeface="Times New Roman"/>
              </a:rPr>
              <a:t>2023</a:t>
            </a:r>
            <a:r>
              <a:rPr sz="2000" b="1" u="heavy" spc="-50" dirty="0">
                <a:solidFill>
                  <a:srgbClr val="548ED4"/>
                </a:solidFill>
                <a:uFill>
                  <a:solidFill>
                    <a:srgbClr val="548ED4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b="1" u="heavy" spc="-5" dirty="0">
                <a:solidFill>
                  <a:srgbClr val="548ED4"/>
                </a:solidFill>
                <a:uFill>
                  <a:solidFill>
                    <a:srgbClr val="548ED4"/>
                  </a:solidFill>
                </a:uFill>
                <a:latin typeface="Times New Roman"/>
                <a:cs typeface="Times New Roman"/>
              </a:rPr>
              <a:t>г</a:t>
            </a:r>
            <a:endParaRPr sz="2000" dirty="0">
              <a:latin typeface="Times New Roman"/>
              <a:cs typeface="Times New Roman"/>
            </a:endParaRPr>
          </a:p>
          <a:p>
            <a:pPr marL="261620" algn="just">
              <a:lnSpc>
                <a:spcPct val="100000"/>
              </a:lnSpc>
              <a:spcBef>
                <a:spcPts val="1210"/>
              </a:spcBef>
            </a:pPr>
            <a:r>
              <a:rPr sz="1800" spc="-10" dirty="0">
                <a:solidFill>
                  <a:srgbClr val="1F242C"/>
                </a:solidFill>
                <a:latin typeface="Times New Roman"/>
                <a:cs typeface="Times New Roman"/>
              </a:rPr>
              <a:t>Для</a:t>
            </a:r>
            <a:r>
              <a:rPr sz="1800" spc="-20" dirty="0">
                <a:solidFill>
                  <a:srgbClr val="1F242C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1F242C"/>
                </a:solidFill>
                <a:latin typeface="Times New Roman"/>
                <a:cs typeface="Times New Roman"/>
              </a:rPr>
              <a:t>участников,</a:t>
            </a:r>
            <a:r>
              <a:rPr sz="1800" spc="5" dirty="0">
                <a:solidFill>
                  <a:srgbClr val="1F242C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1F242C"/>
                </a:solidFill>
                <a:latin typeface="Times New Roman"/>
                <a:cs typeface="Times New Roman"/>
              </a:rPr>
              <a:t>получивших</a:t>
            </a:r>
            <a:endParaRPr sz="1800" dirty="0">
              <a:latin typeface="Times New Roman"/>
              <a:cs typeface="Times New Roman"/>
            </a:endParaRPr>
          </a:p>
          <a:p>
            <a:pPr marL="261620" algn="just">
              <a:lnSpc>
                <a:spcPct val="100000"/>
              </a:lnSpc>
            </a:pPr>
            <a:r>
              <a:rPr sz="1800" spc="-20" dirty="0">
                <a:solidFill>
                  <a:srgbClr val="1F242C"/>
                </a:solidFill>
                <a:latin typeface="Times New Roman"/>
                <a:cs typeface="Times New Roman"/>
              </a:rPr>
              <a:t>«незачет»,</a:t>
            </a:r>
            <a:r>
              <a:rPr sz="1800" spc="105" dirty="0">
                <a:solidFill>
                  <a:srgbClr val="1F242C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1F242C"/>
                </a:solidFill>
                <a:latin typeface="Times New Roman"/>
                <a:cs typeface="Times New Roman"/>
              </a:rPr>
              <a:t>пропустивших</a:t>
            </a:r>
            <a:r>
              <a:rPr sz="1800" dirty="0">
                <a:solidFill>
                  <a:srgbClr val="1F242C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1F242C"/>
                </a:solidFill>
                <a:latin typeface="Times New Roman"/>
                <a:cs typeface="Times New Roman"/>
              </a:rPr>
              <a:t>или</a:t>
            </a:r>
            <a:r>
              <a:rPr sz="1800" dirty="0">
                <a:solidFill>
                  <a:srgbClr val="1F242C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1F242C"/>
                </a:solidFill>
                <a:latin typeface="Times New Roman"/>
                <a:cs typeface="Times New Roman"/>
              </a:rPr>
              <a:t>не</a:t>
            </a:r>
            <a:endParaRPr sz="1800" dirty="0">
              <a:latin typeface="Times New Roman"/>
              <a:cs typeface="Times New Roman"/>
            </a:endParaRPr>
          </a:p>
          <a:p>
            <a:pPr marL="261620" algn="just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solidFill>
                  <a:srgbClr val="1F242C"/>
                </a:solidFill>
                <a:latin typeface="Times New Roman"/>
                <a:cs typeface="Times New Roman"/>
              </a:rPr>
              <a:t>завершивших</a:t>
            </a:r>
            <a:r>
              <a:rPr sz="1800" spc="-45" dirty="0">
                <a:solidFill>
                  <a:srgbClr val="1F242C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1F242C"/>
                </a:solidFill>
                <a:latin typeface="Times New Roman"/>
                <a:cs typeface="Times New Roman"/>
              </a:rPr>
              <a:t>итоговое</a:t>
            </a:r>
            <a:endParaRPr sz="1800" dirty="0">
              <a:latin typeface="Times New Roman"/>
              <a:cs typeface="Times New Roman"/>
            </a:endParaRPr>
          </a:p>
          <a:p>
            <a:pPr marL="261620" marR="349250" algn="just">
              <a:lnSpc>
                <a:spcPct val="100000"/>
              </a:lnSpc>
            </a:pPr>
            <a:r>
              <a:rPr sz="1800" spc="-10" dirty="0">
                <a:solidFill>
                  <a:srgbClr val="1F242C"/>
                </a:solidFill>
                <a:latin typeface="Times New Roman"/>
                <a:cs typeface="Times New Roman"/>
              </a:rPr>
              <a:t>собеседование </a:t>
            </a:r>
            <a:r>
              <a:rPr sz="1800" spc="-5" dirty="0">
                <a:solidFill>
                  <a:srgbClr val="1F242C"/>
                </a:solidFill>
                <a:latin typeface="Times New Roman"/>
                <a:cs typeface="Times New Roman"/>
              </a:rPr>
              <a:t>по </a:t>
            </a:r>
            <a:r>
              <a:rPr sz="1800" spc="-15" dirty="0">
                <a:solidFill>
                  <a:srgbClr val="1F242C"/>
                </a:solidFill>
                <a:latin typeface="Times New Roman"/>
                <a:cs typeface="Times New Roman"/>
              </a:rPr>
              <a:t>уважительным </a:t>
            </a:r>
            <a:r>
              <a:rPr sz="1800" spc="-434" dirty="0">
                <a:solidFill>
                  <a:srgbClr val="1F242C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1F242C"/>
                </a:solidFill>
                <a:latin typeface="Times New Roman"/>
                <a:cs typeface="Times New Roman"/>
              </a:rPr>
              <a:t>причинам, </a:t>
            </a:r>
            <a:r>
              <a:rPr sz="1800" spc="-60" dirty="0">
                <a:solidFill>
                  <a:srgbClr val="1F242C"/>
                </a:solidFill>
                <a:latin typeface="Times New Roman"/>
                <a:cs typeface="Times New Roman"/>
              </a:rPr>
              <a:t>будут </a:t>
            </a:r>
            <a:r>
              <a:rPr sz="1800" spc="-10" dirty="0">
                <a:solidFill>
                  <a:srgbClr val="1F242C"/>
                </a:solidFill>
                <a:latin typeface="Times New Roman"/>
                <a:cs typeface="Times New Roman"/>
              </a:rPr>
              <a:t>предусмотрены </a:t>
            </a:r>
            <a:r>
              <a:rPr sz="1800" spc="-434" dirty="0">
                <a:solidFill>
                  <a:srgbClr val="1F242C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1F242C"/>
                </a:solidFill>
                <a:latin typeface="Times New Roman"/>
                <a:cs typeface="Times New Roman"/>
              </a:rPr>
              <a:t>дополнительные</a:t>
            </a:r>
            <a:r>
              <a:rPr sz="1800" spc="40" dirty="0">
                <a:solidFill>
                  <a:srgbClr val="1F242C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1F242C"/>
                </a:solidFill>
                <a:latin typeface="Times New Roman"/>
                <a:cs typeface="Times New Roman"/>
              </a:rPr>
              <a:t>сроки</a:t>
            </a:r>
            <a:r>
              <a:rPr sz="1800" spc="-25" dirty="0">
                <a:solidFill>
                  <a:srgbClr val="1F242C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1F242C"/>
                </a:solidFill>
                <a:latin typeface="Times New Roman"/>
                <a:cs typeface="Times New Roman"/>
              </a:rPr>
              <a:t>сдачи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50973" y="80594"/>
            <a:ext cx="701040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72565" marR="5080" indent="-1460500">
              <a:lnSpc>
                <a:spcPct val="100000"/>
              </a:lnSpc>
              <a:spcBef>
                <a:spcPts val="100"/>
              </a:spcBef>
            </a:pPr>
            <a:r>
              <a:rPr sz="3600" spc="-10" dirty="0"/>
              <a:t>Получение </a:t>
            </a:r>
            <a:r>
              <a:rPr sz="3600" spc="-15" dirty="0"/>
              <a:t>аттестата </a:t>
            </a:r>
            <a:r>
              <a:rPr sz="3600" dirty="0"/>
              <a:t>об </a:t>
            </a:r>
            <a:r>
              <a:rPr sz="3600" spc="-25" dirty="0"/>
              <a:t>основном </a:t>
            </a:r>
            <a:r>
              <a:rPr sz="3600" spc="-885" dirty="0"/>
              <a:t> </a:t>
            </a:r>
            <a:r>
              <a:rPr sz="3600" spc="-10" dirty="0"/>
              <a:t>общем</a:t>
            </a:r>
            <a:r>
              <a:rPr sz="3600" spc="30" dirty="0"/>
              <a:t> </a:t>
            </a:r>
            <a:r>
              <a:rPr sz="3600" spc="-20" dirty="0"/>
              <a:t>образовании</a:t>
            </a:r>
            <a:endParaRPr sz="36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124200" y="1676400"/>
            <a:ext cx="15240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Допуск к ГИА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158359" y="2824655"/>
            <a:ext cx="15240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Допуск к ГИА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158359" y="3945321"/>
            <a:ext cx="15240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ОГЭ</a:t>
            </a:r>
          </a:p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ГВЭ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168868" y="5105400"/>
            <a:ext cx="5898931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Аттестат об основном общем образовании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800600" y="1676400"/>
            <a:ext cx="3352800" cy="9906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Собеседование по русскому языку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(зачёт)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863662" y="2824655"/>
            <a:ext cx="3352800" cy="9906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не имеющие академической задолженности, в полном объеме выполнившие учебный план (имеющие годовые отметки по всем учебным предметам учебного плана за </a:t>
            </a:r>
            <a:r>
              <a:rPr lang="en-US" sz="105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IX </a:t>
            </a:r>
            <a:r>
              <a:rPr lang="ru-RU" sz="105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 не ниже удовлетворительных)</a:t>
            </a:r>
            <a:endParaRPr lang="ru-RU" sz="105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863662" y="3945320"/>
            <a:ext cx="3352800" cy="1160079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Успешная сдача четырех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предметов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Успешная сдача двух обязательных предметов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4453758" y="1948355"/>
            <a:ext cx="575441" cy="8763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4453757" y="3017126"/>
            <a:ext cx="575441" cy="8763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4453758" y="3945321"/>
            <a:ext cx="575441" cy="8763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41478" y="308915"/>
            <a:ext cx="8482330" cy="991235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954405" marR="5080" indent="-942340">
              <a:lnSpc>
                <a:spcPts val="3770"/>
              </a:lnSpc>
              <a:spcBef>
                <a:spcPts val="260"/>
              </a:spcBef>
            </a:pPr>
            <a:r>
              <a:rPr sz="3200" spc="-10" dirty="0"/>
              <a:t>Особенности</a:t>
            </a:r>
            <a:r>
              <a:rPr sz="3200" spc="50" dirty="0"/>
              <a:t> </a:t>
            </a:r>
            <a:r>
              <a:rPr sz="3200" spc="-5" dirty="0"/>
              <a:t>организации</a:t>
            </a:r>
            <a:r>
              <a:rPr sz="3200" spc="5" dirty="0"/>
              <a:t> </a:t>
            </a:r>
            <a:r>
              <a:rPr sz="3200" spc="-10" dirty="0"/>
              <a:t>ГИА</a:t>
            </a:r>
            <a:r>
              <a:rPr sz="3200" spc="-5" dirty="0"/>
              <a:t> для</a:t>
            </a:r>
            <a:r>
              <a:rPr sz="3200" spc="25" dirty="0"/>
              <a:t> </a:t>
            </a:r>
            <a:r>
              <a:rPr sz="3200" spc="-15" dirty="0"/>
              <a:t>учащихся </a:t>
            </a:r>
            <a:r>
              <a:rPr sz="3200" spc="-785" dirty="0"/>
              <a:t> </a:t>
            </a:r>
            <a:r>
              <a:rPr sz="3200" spc="-5" dirty="0"/>
              <a:t>с</a:t>
            </a:r>
            <a:r>
              <a:rPr sz="3200" spc="5" dirty="0"/>
              <a:t> </a:t>
            </a:r>
            <a:r>
              <a:rPr sz="3200" spc="-10" dirty="0"/>
              <a:t>ОВЗ,</a:t>
            </a:r>
            <a:r>
              <a:rPr sz="3200" spc="5" dirty="0"/>
              <a:t> </a:t>
            </a:r>
            <a:r>
              <a:rPr sz="3200" spc="-10" dirty="0"/>
              <a:t>инвалидов,</a:t>
            </a:r>
            <a:r>
              <a:rPr sz="3200" spc="10" dirty="0"/>
              <a:t> </a:t>
            </a:r>
            <a:r>
              <a:rPr sz="3200" spc="-10" dirty="0"/>
              <a:t>детей-инвалидов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917045" y="1447800"/>
            <a:ext cx="10688955" cy="21634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Times New Roman"/>
                <a:cs typeface="Times New Roman"/>
              </a:rPr>
              <a:t>Для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участников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ОВЗ,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детей-инвалидов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инвалидов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организация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</a:t>
            </a:r>
            <a:r>
              <a:rPr sz="1800" spc="6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проведение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экзаменов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осуществляется</a:t>
            </a: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с </a:t>
            </a:r>
            <a:r>
              <a:rPr sz="1800" spc="-15" dirty="0">
                <a:latin typeface="Times New Roman"/>
                <a:cs typeface="Times New Roman"/>
              </a:rPr>
              <a:t>учетом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состояния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их </a:t>
            </a:r>
            <a:r>
              <a:rPr sz="1800" dirty="0">
                <a:latin typeface="Times New Roman"/>
                <a:cs typeface="Times New Roman"/>
              </a:rPr>
              <a:t>здоровья,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особенностей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психофизического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развития.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1705"/>
              </a:spcBef>
              <a:buSzPct val="94444"/>
              <a:buFont typeface="Microsoft Sans Serif"/>
              <a:buChar char="•"/>
              <a:tabLst>
                <a:tab pos="93980" algn="l"/>
              </a:tabLst>
            </a:pPr>
            <a:r>
              <a:rPr sz="1800" spc="-10" dirty="0">
                <a:latin typeface="Times New Roman"/>
                <a:cs typeface="Times New Roman"/>
              </a:rPr>
              <a:t>Для </a:t>
            </a:r>
            <a:r>
              <a:rPr sz="1800" spc="-5" dirty="0">
                <a:latin typeface="Times New Roman"/>
                <a:cs typeface="Times New Roman"/>
              </a:rPr>
              <a:t>организации </a:t>
            </a:r>
            <a:r>
              <a:rPr sz="1800" spc="-10" dirty="0">
                <a:latin typeface="Times New Roman"/>
                <a:cs typeface="Times New Roman"/>
              </a:rPr>
              <a:t>условий </a:t>
            </a:r>
            <a:r>
              <a:rPr sz="1800" dirty="0">
                <a:latin typeface="Times New Roman"/>
                <a:cs typeface="Times New Roman"/>
              </a:rPr>
              <a:t>и/или </a:t>
            </a:r>
            <a:r>
              <a:rPr sz="1800" spc="-5" dirty="0">
                <a:latin typeface="Times New Roman"/>
                <a:cs typeface="Times New Roman"/>
              </a:rPr>
              <a:t>специальных </a:t>
            </a:r>
            <a:r>
              <a:rPr sz="1800" spc="-10" dirty="0">
                <a:latin typeface="Times New Roman"/>
                <a:cs typeface="Times New Roman"/>
              </a:rPr>
              <a:t>условий </a:t>
            </a:r>
            <a:r>
              <a:rPr sz="1800" dirty="0">
                <a:latin typeface="Times New Roman"/>
                <a:cs typeface="Times New Roman"/>
              </a:rPr>
              <a:t>при </a:t>
            </a:r>
            <a:r>
              <a:rPr sz="1800" spc="-10" dirty="0">
                <a:latin typeface="Times New Roman"/>
                <a:cs typeface="Times New Roman"/>
              </a:rPr>
              <a:t>проведении экзаменов участнику или родителю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(законному </a:t>
            </a:r>
            <a:r>
              <a:rPr sz="1800" spc="-5" dirty="0">
                <a:latin typeface="Times New Roman"/>
                <a:cs typeface="Times New Roman"/>
              </a:rPr>
              <a:t>представителю) </a:t>
            </a:r>
            <a:r>
              <a:rPr sz="1800" spc="-25" dirty="0">
                <a:latin typeface="Times New Roman"/>
                <a:cs typeface="Times New Roman"/>
              </a:rPr>
              <a:t>необходимо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при </a:t>
            </a:r>
            <a:r>
              <a:rPr sz="1800" spc="-25" dirty="0">
                <a:latin typeface="Times New Roman"/>
                <a:cs typeface="Times New Roman"/>
              </a:rPr>
              <a:t>подаче </a:t>
            </a:r>
            <a:r>
              <a:rPr sz="1800" spc="-5" dirty="0">
                <a:latin typeface="Times New Roman"/>
                <a:cs typeface="Times New Roman"/>
              </a:rPr>
              <a:t>заявления на Портале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mos.ru </a:t>
            </a:r>
            <a:r>
              <a:rPr sz="1800" spc="-20" dirty="0">
                <a:latin typeface="Times New Roman"/>
                <a:cs typeface="Times New Roman"/>
              </a:rPr>
              <a:t>указать</a:t>
            </a:r>
            <a:r>
              <a:rPr sz="1800" spc="409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номер </a:t>
            </a:r>
            <a:r>
              <a:rPr sz="1800" dirty="0">
                <a:latin typeface="Times New Roman"/>
                <a:cs typeface="Times New Roman"/>
              </a:rPr>
              <a:t>и </a:t>
            </a:r>
            <a:r>
              <a:rPr sz="1800" spc="-20" dirty="0">
                <a:latin typeface="Times New Roman"/>
                <a:cs typeface="Times New Roman"/>
              </a:rPr>
              <a:t>дату 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выдачи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документа:</a:t>
            </a:r>
            <a:endParaRPr sz="1800" dirty="0">
              <a:latin typeface="Times New Roman"/>
              <a:cs typeface="Times New Roman"/>
            </a:endParaRPr>
          </a:p>
          <a:p>
            <a:pPr marL="93345" indent="-81280" algn="just">
              <a:lnSpc>
                <a:spcPct val="100000"/>
              </a:lnSpc>
              <a:buSzPct val="94444"/>
              <a:buFont typeface="Microsoft Sans Serif"/>
              <a:buChar char="•"/>
              <a:tabLst>
                <a:tab pos="93980" algn="l"/>
              </a:tabLst>
            </a:pPr>
            <a:r>
              <a:rPr sz="1800" b="1" spc="-10" dirty="0" err="1">
                <a:latin typeface="Times New Roman"/>
                <a:cs typeface="Times New Roman"/>
              </a:rPr>
              <a:t>заключения</a:t>
            </a:r>
            <a:r>
              <a:rPr sz="1800" b="1" spc="605" dirty="0">
                <a:latin typeface="Times New Roman"/>
                <a:cs typeface="Times New Roman"/>
              </a:rPr>
              <a:t> </a:t>
            </a:r>
            <a:r>
              <a:rPr sz="1800" b="1" spc="-15" dirty="0" err="1" smtClean="0">
                <a:latin typeface="Times New Roman"/>
                <a:cs typeface="Times New Roman"/>
              </a:rPr>
              <a:t>психолого-медико-педагогической</a:t>
            </a:r>
            <a:r>
              <a:rPr sz="1800" b="1" spc="610" dirty="0" smtClean="0">
                <a:latin typeface="Times New Roman"/>
                <a:cs typeface="Times New Roman"/>
              </a:rPr>
              <a:t> </a:t>
            </a:r>
            <a:r>
              <a:rPr sz="1800" b="1" spc="-15" dirty="0" err="1">
                <a:latin typeface="Times New Roman"/>
                <a:cs typeface="Times New Roman"/>
              </a:rPr>
              <a:t>комиссии</a:t>
            </a:r>
            <a:r>
              <a:rPr sz="1800" b="1" spc="595" dirty="0">
                <a:latin typeface="Times New Roman"/>
                <a:cs typeface="Times New Roman"/>
              </a:rPr>
              <a:t> </a:t>
            </a:r>
            <a:r>
              <a:rPr sz="1800" spc="-10" dirty="0" smtClean="0">
                <a:latin typeface="Times New Roman"/>
                <a:cs typeface="Times New Roman"/>
              </a:rPr>
              <a:t>и/</a:t>
            </a:r>
            <a:r>
              <a:rPr sz="1800" spc="-10" dirty="0" err="1" smtClean="0">
                <a:latin typeface="Times New Roman"/>
                <a:cs typeface="Times New Roman"/>
              </a:rPr>
              <a:t>или</a:t>
            </a:r>
            <a:r>
              <a:rPr sz="1800" spc="10" dirty="0" smtClean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справки</a:t>
            </a:r>
            <a:r>
              <a:rPr sz="1800" b="1" spc="6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об</a:t>
            </a:r>
            <a:r>
              <a:rPr sz="1800" b="1" spc="25" dirty="0">
                <a:latin typeface="Times New Roman"/>
                <a:cs typeface="Times New Roman"/>
              </a:rPr>
              <a:t> </a:t>
            </a:r>
            <a:r>
              <a:rPr sz="1800" b="1" spc="-20" dirty="0">
                <a:latin typeface="Times New Roman"/>
                <a:cs typeface="Times New Roman"/>
              </a:rPr>
              <a:t>установлении</a:t>
            </a:r>
            <a:r>
              <a:rPr sz="1800" b="1" spc="5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инвалидности.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76983" y="4221479"/>
            <a:ext cx="8803005" cy="1576070"/>
          </a:xfrm>
          <a:prstGeom prst="rect">
            <a:avLst/>
          </a:prstGeom>
          <a:solidFill>
            <a:srgbClr val="B8CDE4"/>
          </a:solidFill>
          <a:ln w="24384">
            <a:solidFill>
              <a:srgbClr val="8A3836"/>
            </a:solidFill>
          </a:ln>
        </p:spPr>
        <p:txBody>
          <a:bodyPr vert="horz" wrap="square" lIns="0" tIns="29209" rIns="0" bIns="0" rtlCol="0">
            <a:spAutoFit/>
          </a:bodyPr>
          <a:lstStyle/>
          <a:p>
            <a:pPr marL="88265">
              <a:lnSpc>
                <a:spcPct val="100000"/>
              </a:lnSpc>
              <a:spcBef>
                <a:spcPts val="229"/>
              </a:spcBef>
            </a:pPr>
            <a:r>
              <a:rPr sz="2000" spc="-15" dirty="0">
                <a:latin typeface="Times New Roman"/>
                <a:cs typeface="Times New Roman"/>
              </a:rPr>
              <a:t>Справка</a:t>
            </a:r>
            <a:r>
              <a:rPr sz="2000" spc="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об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установлении</a:t>
            </a:r>
            <a:r>
              <a:rPr sz="2000" spc="1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инвалидности</a:t>
            </a:r>
            <a:r>
              <a:rPr sz="2000" spc="114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и/или</a:t>
            </a:r>
            <a:r>
              <a:rPr sz="2000" spc="4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заключение</a:t>
            </a:r>
            <a:r>
              <a:rPr sz="2000" spc="8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ЦПМПК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дает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право:</a:t>
            </a:r>
            <a:endParaRPr sz="2000" dirty="0">
              <a:latin typeface="Times New Roman"/>
              <a:cs typeface="Times New Roman"/>
            </a:endParaRPr>
          </a:p>
          <a:p>
            <a:pPr marL="240665" indent="-153035">
              <a:lnSpc>
                <a:spcPct val="100000"/>
              </a:lnSpc>
              <a:buFont typeface="Microsoft Sans Serif"/>
              <a:buChar char="•"/>
              <a:tabLst>
                <a:tab pos="241300" algn="l"/>
              </a:tabLst>
            </a:pPr>
            <a:r>
              <a:rPr sz="2000" spc="-15" dirty="0">
                <a:latin typeface="Times New Roman"/>
                <a:cs typeface="Times New Roman"/>
              </a:rPr>
              <a:t>на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добавление</a:t>
            </a:r>
            <a:r>
              <a:rPr sz="2000" spc="8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1,5 </a:t>
            </a:r>
            <a:r>
              <a:rPr sz="2000" dirty="0">
                <a:latin typeface="Times New Roman"/>
                <a:cs typeface="Times New Roman"/>
              </a:rPr>
              <a:t>часа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к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продолжительности</a:t>
            </a:r>
            <a:r>
              <a:rPr sz="2000" spc="9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экзаменов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по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всем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учебным</a:t>
            </a:r>
            <a:endParaRPr sz="2000" dirty="0">
              <a:latin typeface="Times New Roman"/>
              <a:cs typeface="Times New Roman"/>
            </a:endParaRPr>
          </a:p>
          <a:p>
            <a:pPr marL="88265">
              <a:lnSpc>
                <a:spcPct val="100000"/>
              </a:lnSpc>
            </a:pPr>
            <a:r>
              <a:rPr sz="2000" spc="-5" dirty="0">
                <a:latin typeface="Times New Roman"/>
                <a:cs typeface="Times New Roman"/>
              </a:rPr>
              <a:t>предметам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(на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ОГЭ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по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иностранным</a:t>
            </a:r>
            <a:r>
              <a:rPr sz="2000" spc="8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языкам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(раздел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Times New Roman"/>
                <a:cs typeface="Times New Roman"/>
              </a:rPr>
              <a:t>«Говорение»)</a:t>
            </a:r>
            <a:r>
              <a:rPr sz="2000" spc="17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-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30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минут),</a:t>
            </a:r>
            <a:endParaRPr sz="2000" dirty="0">
              <a:latin typeface="Times New Roman"/>
              <a:cs typeface="Times New Roman"/>
            </a:endParaRPr>
          </a:p>
          <a:p>
            <a:pPr marL="88265" marR="1165860">
              <a:lnSpc>
                <a:spcPct val="100000"/>
              </a:lnSpc>
              <a:buFont typeface="Microsoft Sans Serif"/>
              <a:buChar char="•"/>
              <a:tabLst>
                <a:tab pos="177800" algn="l"/>
              </a:tabLst>
            </a:pPr>
            <a:r>
              <a:rPr sz="2000" spc="-10" dirty="0">
                <a:latin typeface="Times New Roman"/>
                <a:cs typeface="Times New Roman"/>
              </a:rPr>
              <a:t>выбор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формы</a:t>
            </a:r>
            <a:r>
              <a:rPr sz="2000" spc="-10" dirty="0">
                <a:latin typeface="Times New Roman"/>
                <a:cs typeface="Times New Roman"/>
              </a:rPr>
              <a:t> проведения</a:t>
            </a:r>
            <a:r>
              <a:rPr sz="2000" spc="45" dirty="0">
                <a:latin typeface="Times New Roman"/>
                <a:cs typeface="Times New Roman"/>
              </a:rPr>
              <a:t> </a:t>
            </a:r>
            <a:r>
              <a:rPr sz="2000" spc="-10" dirty="0" err="1">
                <a:latin typeface="Times New Roman"/>
                <a:cs typeface="Times New Roman"/>
              </a:rPr>
              <a:t>экзаменов</a:t>
            </a:r>
            <a:r>
              <a:rPr sz="2000" spc="55" dirty="0">
                <a:latin typeface="Times New Roman"/>
                <a:cs typeface="Times New Roman"/>
              </a:rPr>
              <a:t> </a:t>
            </a:r>
            <a:r>
              <a:rPr lang="ru-RU" sz="2000" spc="-5" dirty="0">
                <a:latin typeface="Times New Roman"/>
                <a:cs typeface="Times New Roman"/>
              </a:rPr>
              <a:t>-</a:t>
            </a:r>
            <a:r>
              <a:rPr sz="2000" spc="20" dirty="0" smtClean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ОГЭ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и/или</a:t>
            </a:r>
            <a:r>
              <a:rPr sz="2000" spc="6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ГВЭ,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сокращение </a:t>
            </a:r>
            <a:r>
              <a:rPr sz="2000" b="1" spc="-484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количества</a:t>
            </a:r>
            <a:r>
              <a:rPr sz="2000" b="1" spc="-80" dirty="0">
                <a:latin typeface="Times New Roman"/>
                <a:cs typeface="Times New Roman"/>
              </a:rPr>
              <a:t> </a:t>
            </a:r>
            <a:r>
              <a:rPr sz="2000" b="1" spc="-15" dirty="0">
                <a:latin typeface="Times New Roman"/>
                <a:cs typeface="Times New Roman"/>
              </a:rPr>
              <a:t>экзаменов</a:t>
            </a:r>
            <a:r>
              <a:rPr sz="2000" b="1" spc="-20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до</a:t>
            </a:r>
            <a:r>
              <a:rPr sz="2000" b="1" spc="30" dirty="0">
                <a:latin typeface="Times New Roman"/>
                <a:cs typeface="Times New Roman"/>
              </a:rPr>
              <a:t> </a:t>
            </a:r>
            <a:r>
              <a:rPr sz="2000" b="1" spc="-20" dirty="0">
                <a:latin typeface="Times New Roman"/>
                <a:cs typeface="Times New Roman"/>
              </a:rPr>
              <a:t>двух</a:t>
            </a:r>
            <a:r>
              <a:rPr sz="2000" b="1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обязательных.</a:t>
            </a:r>
            <a:endParaRPr sz="2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15817" y="226898"/>
            <a:ext cx="5895340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15" dirty="0"/>
              <a:t>Создание</a:t>
            </a:r>
            <a:r>
              <a:rPr sz="3200" spc="10" dirty="0"/>
              <a:t> </a:t>
            </a:r>
            <a:r>
              <a:rPr sz="3200" dirty="0"/>
              <a:t>специальных</a:t>
            </a:r>
            <a:r>
              <a:rPr sz="3200" spc="-15" dirty="0"/>
              <a:t> </a:t>
            </a:r>
            <a:r>
              <a:rPr sz="3200" spc="-25" dirty="0"/>
              <a:t>условий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1725548" y="682071"/>
            <a:ext cx="6513195" cy="3318510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695"/>
              </a:spcBef>
              <a:buFont typeface="Microsoft Sans Serif"/>
              <a:buChar char="•"/>
              <a:tabLst>
                <a:tab pos="195580" algn="l"/>
              </a:tabLst>
            </a:pPr>
            <a:r>
              <a:rPr sz="2200" spc="-5" dirty="0">
                <a:solidFill>
                  <a:srgbClr val="404040"/>
                </a:solidFill>
                <a:latin typeface="Times New Roman"/>
                <a:cs typeface="Times New Roman"/>
              </a:rPr>
              <a:t>увеличение</a:t>
            </a:r>
            <a:r>
              <a:rPr sz="22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404040"/>
                </a:solidFill>
                <a:latin typeface="Times New Roman"/>
                <a:cs typeface="Times New Roman"/>
              </a:rPr>
              <a:t>продолжительности</a:t>
            </a:r>
            <a:r>
              <a:rPr sz="2200" spc="-5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404040"/>
                </a:solidFill>
                <a:latin typeface="Times New Roman"/>
                <a:cs typeface="Times New Roman"/>
              </a:rPr>
              <a:t>экзамена</a:t>
            </a:r>
            <a:r>
              <a:rPr sz="22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404040"/>
                </a:solidFill>
                <a:latin typeface="Times New Roman"/>
                <a:cs typeface="Times New Roman"/>
              </a:rPr>
              <a:t>на</a:t>
            </a:r>
            <a:r>
              <a:rPr sz="22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404040"/>
                </a:solidFill>
                <a:latin typeface="Times New Roman"/>
                <a:cs typeface="Times New Roman"/>
              </a:rPr>
              <a:t>1,5</a:t>
            </a:r>
            <a:r>
              <a:rPr sz="22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200" spc="5" dirty="0">
                <a:solidFill>
                  <a:srgbClr val="404040"/>
                </a:solidFill>
                <a:latin typeface="Times New Roman"/>
                <a:cs typeface="Times New Roman"/>
              </a:rPr>
              <a:t>часа</a:t>
            </a:r>
            <a:endParaRPr sz="2200" dirty="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600"/>
              </a:spcBef>
              <a:buFont typeface="Microsoft Sans Serif"/>
              <a:buChar char="•"/>
              <a:tabLst>
                <a:tab pos="195580" algn="l"/>
              </a:tabLst>
            </a:pPr>
            <a:r>
              <a:rPr sz="2200" dirty="0">
                <a:solidFill>
                  <a:srgbClr val="404040"/>
                </a:solidFill>
                <a:latin typeface="Times New Roman"/>
                <a:cs typeface="Times New Roman"/>
              </a:rPr>
              <a:t>организация</a:t>
            </a:r>
            <a:r>
              <a:rPr sz="2200" spc="-4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404040"/>
                </a:solidFill>
                <a:latin typeface="Times New Roman"/>
                <a:cs typeface="Times New Roman"/>
              </a:rPr>
              <a:t>перерывов</a:t>
            </a:r>
            <a:r>
              <a:rPr sz="2200" spc="-4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200" spc="5" dirty="0">
                <a:solidFill>
                  <a:srgbClr val="404040"/>
                </a:solidFill>
                <a:latin typeface="Times New Roman"/>
                <a:cs typeface="Times New Roman"/>
              </a:rPr>
              <a:t>для</a:t>
            </a:r>
            <a:r>
              <a:rPr sz="22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404040"/>
                </a:solidFill>
                <a:latin typeface="Times New Roman"/>
                <a:cs typeface="Times New Roman"/>
              </a:rPr>
              <a:t>приема</a:t>
            </a:r>
            <a:r>
              <a:rPr sz="22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404040"/>
                </a:solidFill>
                <a:latin typeface="Times New Roman"/>
                <a:cs typeface="Times New Roman"/>
              </a:rPr>
              <a:t>пищи</a:t>
            </a:r>
            <a:endParaRPr sz="2200" dirty="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600"/>
              </a:spcBef>
              <a:buFont typeface="Microsoft Sans Serif"/>
              <a:buChar char="•"/>
              <a:tabLst>
                <a:tab pos="195580" algn="l"/>
              </a:tabLst>
            </a:pPr>
            <a:r>
              <a:rPr sz="2200" spc="-10" dirty="0">
                <a:solidFill>
                  <a:srgbClr val="404040"/>
                </a:solidFill>
                <a:latin typeface="Times New Roman"/>
                <a:cs typeface="Times New Roman"/>
              </a:rPr>
              <a:t>проведение</a:t>
            </a:r>
            <a:r>
              <a:rPr sz="22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404040"/>
                </a:solidFill>
                <a:latin typeface="Times New Roman"/>
                <a:cs typeface="Times New Roman"/>
              </a:rPr>
              <a:t>ГИА-9</a:t>
            </a:r>
            <a:r>
              <a:rPr sz="2200" spc="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404040"/>
                </a:solidFill>
                <a:latin typeface="Times New Roman"/>
                <a:cs typeface="Times New Roman"/>
              </a:rPr>
              <a:t>на</a:t>
            </a:r>
            <a:r>
              <a:rPr sz="2200" spc="-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404040"/>
                </a:solidFill>
                <a:latin typeface="Times New Roman"/>
                <a:cs typeface="Times New Roman"/>
              </a:rPr>
              <a:t>дому</a:t>
            </a:r>
            <a:endParaRPr sz="2200" dirty="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605"/>
              </a:spcBef>
              <a:buFont typeface="Microsoft Sans Serif"/>
              <a:buChar char="•"/>
              <a:tabLst>
                <a:tab pos="195580" algn="l"/>
              </a:tabLst>
            </a:pPr>
            <a:r>
              <a:rPr sz="2200" spc="-5" dirty="0">
                <a:solidFill>
                  <a:srgbClr val="404040"/>
                </a:solidFill>
                <a:latin typeface="Times New Roman"/>
                <a:cs typeface="Times New Roman"/>
              </a:rPr>
              <a:t>увеличенные</a:t>
            </a:r>
            <a:r>
              <a:rPr sz="2200" spc="-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200" spc="5" dirty="0">
                <a:solidFill>
                  <a:srgbClr val="404040"/>
                </a:solidFill>
                <a:latin typeface="Times New Roman"/>
                <a:cs typeface="Times New Roman"/>
              </a:rPr>
              <a:t>шрифты</a:t>
            </a:r>
            <a:endParaRPr sz="2200" dirty="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600"/>
              </a:spcBef>
              <a:buFont typeface="Microsoft Sans Serif"/>
              <a:buChar char="•"/>
              <a:tabLst>
                <a:tab pos="195580" algn="l"/>
              </a:tabLst>
            </a:pPr>
            <a:r>
              <a:rPr sz="2200" spc="-20" dirty="0">
                <a:solidFill>
                  <a:srgbClr val="404040"/>
                </a:solidFill>
                <a:latin typeface="Times New Roman"/>
                <a:cs typeface="Times New Roman"/>
              </a:rPr>
              <a:t>необходимость</a:t>
            </a:r>
            <a:r>
              <a:rPr sz="22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404040"/>
                </a:solidFill>
                <a:latin typeface="Times New Roman"/>
                <a:cs typeface="Times New Roman"/>
              </a:rPr>
              <a:t>в</a:t>
            </a:r>
            <a:r>
              <a:rPr sz="2200" spc="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200" spc="-25" dirty="0">
                <a:solidFill>
                  <a:srgbClr val="404040"/>
                </a:solidFill>
                <a:latin typeface="Times New Roman"/>
                <a:cs typeface="Times New Roman"/>
              </a:rPr>
              <a:t>звукоусиливающей</a:t>
            </a:r>
            <a:r>
              <a:rPr sz="22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404040"/>
                </a:solidFill>
                <a:latin typeface="Times New Roman"/>
                <a:cs typeface="Times New Roman"/>
              </a:rPr>
              <a:t>аппаратуре</a:t>
            </a:r>
            <a:endParaRPr sz="2200" dirty="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600"/>
              </a:spcBef>
              <a:buFont typeface="Microsoft Sans Serif"/>
              <a:buChar char="•"/>
              <a:tabLst>
                <a:tab pos="195580" algn="l"/>
              </a:tabLst>
            </a:pPr>
            <a:r>
              <a:rPr sz="2200" spc="-20" dirty="0">
                <a:solidFill>
                  <a:srgbClr val="404040"/>
                </a:solidFill>
                <a:latin typeface="Times New Roman"/>
                <a:cs typeface="Times New Roman"/>
              </a:rPr>
              <a:t>сдача</a:t>
            </a:r>
            <a:r>
              <a:rPr sz="22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404040"/>
                </a:solidFill>
                <a:latin typeface="Times New Roman"/>
                <a:cs typeface="Times New Roman"/>
              </a:rPr>
              <a:t>экзамена </a:t>
            </a:r>
            <a:r>
              <a:rPr sz="2200" dirty="0">
                <a:solidFill>
                  <a:srgbClr val="404040"/>
                </a:solidFill>
                <a:latin typeface="Times New Roman"/>
                <a:cs typeface="Times New Roman"/>
              </a:rPr>
              <a:t>на</a:t>
            </a:r>
            <a:r>
              <a:rPr sz="2200" spc="-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404040"/>
                </a:solidFill>
                <a:latin typeface="Times New Roman"/>
                <a:cs typeface="Times New Roman"/>
              </a:rPr>
              <a:t>компьютере</a:t>
            </a:r>
            <a:endParaRPr sz="2200" dirty="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600"/>
              </a:spcBef>
              <a:buFont typeface="Microsoft Sans Serif"/>
              <a:buChar char="•"/>
              <a:tabLst>
                <a:tab pos="195580" algn="l"/>
              </a:tabLst>
            </a:pPr>
            <a:r>
              <a:rPr sz="2200" dirty="0">
                <a:solidFill>
                  <a:srgbClr val="404040"/>
                </a:solidFill>
                <a:latin typeface="Times New Roman"/>
                <a:cs typeface="Times New Roman"/>
              </a:rPr>
              <a:t>наличие</a:t>
            </a:r>
            <a:r>
              <a:rPr sz="2200" spc="-5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404040"/>
                </a:solidFill>
                <a:latin typeface="Times New Roman"/>
                <a:cs typeface="Times New Roman"/>
              </a:rPr>
              <a:t>ассистента</a:t>
            </a:r>
            <a:endParaRPr sz="2200" dirty="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605"/>
              </a:spcBef>
              <a:buFont typeface="Microsoft Sans Serif"/>
              <a:buChar char="•"/>
              <a:tabLst>
                <a:tab pos="195580" algn="l"/>
              </a:tabLst>
            </a:pPr>
            <a:r>
              <a:rPr sz="2200" dirty="0">
                <a:solidFill>
                  <a:srgbClr val="404040"/>
                </a:solidFill>
                <a:latin typeface="Times New Roman"/>
                <a:cs typeface="Times New Roman"/>
              </a:rPr>
              <a:t>и</a:t>
            </a:r>
            <a:r>
              <a:rPr sz="2200" spc="-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404040"/>
                </a:solidFill>
                <a:latin typeface="Times New Roman"/>
                <a:cs typeface="Times New Roman"/>
              </a:rPr>
              <a:t>др.</a:t>
            </a:r>
            <a:endParaRPr sz="22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630679" y="4364735"/>
            <a:ext cx="8803005" cy="814069"/>
          </a:xfrm>
          <a:custGeom>
            <a:avLst/>
            <a:gdLst/>
            <a:ahLst/>
            <a:cxnLst/>
            <a:rect l="l" t="t" r="r" b="b"/>
            <a:pathLst>
              <a:path w="8803005" h="814070">
                <a:moveTo>
                  <a:pt x="0" y="813815"/>
                </a:moveTo>
                <a:lnTo>
                  <a:pt x="8802624" y="813815"/>
                </a:lnTo>
                <a:lnTo>
                  <a:pt x="8802624" y="0"/>
                </a:lnTo>
                <a:lnTo>
                  <a:pt x="0" y="0"/>
                </a:lnTo>
                <a:lnTo>
                  <a:pt x="0" y="813815"/>
                </a:lnTo>
                <a:close/>
              </a:path>
            </a:pathLst>
          </a:custGeom>
          <a:ln w="24384">
            <a:solidFill>
              <a:srgbClr val="8A38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642872" y="4376928"/>
            <a:ext cx="8778240" cy="815340"/>
          </a:xfrm>
          <a:prstGeom prst="rect">
            <a:avLst/>
          </a:prstGeom>
          <a:solidFill>
            <a:srgbClr val="B8CDE4"/>
          </a:solidFill>
        </p:spPr>
        <p:txBody>
          <a:bodyPr vert="horz" wrap="square" lIns="0" tIns="1905" rIns="0" bIns="0" rtlCol="0">
            <a:spAutoFit/>
          </a:bodyPr>
          <a:lstStyle/>
          <a:p>
            <a:pPr marL="3049905" marR="755650" indent="-2201545">
              <a:lnSpc>
                <a:spcPts val="3170"/>
              </a:lnSpc>
              <a:spcBef>
                <a:spcPts val="15"/>
              </a:spcBef>
            </a:pPr>
            <a:r>
              <a:rPr sz="2400" spc="-15" dirty="0" err="1">
                <a:latin typeface="Times New Roman"/>
                <a:cs typeface="Times New Roman"/>
              </a:rPr>
              <a:t>Заключение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lang="ru-RU" sz="2400" spc="-5" dirty="0" smtClean="0">
                <a:latin typeface="Times New Roman"/>
                <a:cs typeface="Times New Roman"/>
              </a:rPr>
              <a:t>ПМПК</a:t>
            </a:r>
            <a:r>
              <a:rPr sz="2400" spc="-5" dirty="0" smtClean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 </a:t>
            </a:r>
            <a:r>
              <a:rPr sz="2400" spc="-10" dirty="0">
                <a:latin typeface="Times New Roman"/>
                <a:cs typeface="Times New Roman"/>
              </a:rPr>
              <a:t>создании </a:t>
            </a:r>
            <a:r>
              <a:rPr sz="2400" dirty="0">
                <a:latin typeface="Times New Roman"/>
                <a:cs typeface="Times New Roman"/>
              </a:rPr>
              <a:t>специальных </a:t>
            </a:r>
            <a:r>
              <a:rPr sz="2400" spc="-15" dirty="0">
                <a:latin typeface="Times New Roman"/>
                <a:cs typeface="Times New Roman"/>
              </a:rPr>
              <a:t>условий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при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проведении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ГИА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630679" y="5230366"/>
            <a:ext cx="8803005" cy="1515110"/>
          </a:xfrm>
          <a:custGeom>
            <a:avLst/>
            <a:gdLst/>
            <a:ahLst/>
            <a:cxnLst/>
            <a:rect l="l" t="t" r="r" b="b"/>
            <a:pathLst>
              <a:path w="8803005" h="1515109">
                <a:moveTo>
                  <a:pt x="0" y="1514856"/>
                </a:moveTo>
                <a:lnTo>
                  <a:pt x="8802624" y="1514856"/>
                </a:lnTo>
                <a:lnTo>
                  <a:pt x="8802624" y="0"/>
                </a:lnTo>
                <a:lnTo>
                  <a:pt x="0" y="0"/>
                </a:lnTo>
                <a:lnTo>
                  <a:pt x="0" y="1514856"/>
                </a:lnTo>
                <a:close/>
              </a:path>
            </a:pathLst>
          </a:custGeom>
          <a:ln w="24383">
            <a:solidFill>
              <a:srgbClr val="8A38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642872" y="5216651"/>
            <a:ext cx="8778240" cy="1516380"/>
          </a:xfrm>
          <a:prstGeom prst="rect">
            <a:avLst/>
          </a:prstGeom>
          <a:solidFill>
            <a:srgbClr val="B8CDE4"/>
          </a:solidFill>
        </p:spPr>
        <p:txBody>
          <a:bodyPr vert="horz" wrap="square" lIns="0" tIns="43180" rIns="0" bIns="0" rtlCol="0">
            <a:spAutoFit/>
          </a:bodyPr>
          <a:lstStyle/>
          <a:p>
            <a:pPr marL="553085" marR="457200" indent="-1905" algn="ctr">
              <a:lnSpc>
                <a:spcPct val="100000"/>
              </a:lnSpc>
              <a:spcBef>
                <a:spcPts val="340"/>
              </a:spcBef>
            </a:pPr>
            <a:r>
              <a:rPr sz="2400" spc="-5" dirty="0">
                <a:latin typeface="Times New Roman"/>
                <a:cs typeface="Times New Roman"/>
              </a:rPr>
              <a:t>Медицинские </a:t>
            </a:r>
            <a:r>
              <a:rPr sz="2400" spc="-10" dirty="0">
                <a:latin typeface="Times New Roman"/>
                <a:cs typeface="Times New Roman"/>
              </a:rPr>
              <a:t>заключения, </a:t>
            </a:r>
            <a:r>
              <a:rPr sz="2400" spc="-5" dirty="0">
                <a:latin typeface="Times New Roman"/>
                <a:cs typeface="Times New Roman"/>
              </a:rPr>
              <a:t>справки </a:t>
            </a:r>
            <a:r>
              <a:rPr sz="2400" dirty="0">
                <a:latin typeface="Times New Roman"/>
                <a:cs typeface="Times New Roman"/>
              </a:rPr>
              <a:t>из </a:t>
            </a:r>
            <a:r>
              <a:rPr sz="2400" spc="-15" dirty="0">
                <a:latin typeface="Times New Roman"/>
                <a:cs typeface="Times New Roman"/>
              </a:rPr>
              <a:t>мед. </a:t>
            </a:r>
            <a:r>
              <a:rPr sz="2400" spc="-10" dirty="0">
                <a:latin typeface="Times New Roman"/>
                <a:cs typeface="Times New Roman"/>
              </a:rPr>
              <a:t>учреждений, </a:t>
            </a:r>
            <a:r>
              <a:rPr sz="2400" spc="-5" dirty="0">
                <a:latin typeface="Times New Roman"/>
                <a:cs typeface="Times New Roman"/>
              </a:rPr>
              <a:t> индивидуальная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программа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реабилитации </a:t>
            </a:r>
            <a:r>
              <a:rPr sz="2400" spc="-5" dirty="0">
                <a:latin typeface="Times New Roman"/>
                <a:cs typeface="Times New Roman"/>
              </a:rPr>
              <a:t>НЕ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ЯВЛЯЮТСЯ</a:t>
            </a:r>
            <a:endParaRPr sz="2400" dirty="0">
              <a:latin typeface="Times New Roman"/>
              <a:cs typeface="Times New Roman"/>
            </a:endParaRPr>
          </a:p>
          <a:p>
            <a:pPr marL="412750" marR="318770" algn="ctr">
              <a:lnSpc>
                <a:spcPct val="100000"/>
              </a:lnSpc>
              <a:spcBef>
                <a:spcPts val="5"/>
              </a:spcBef>
            </a:pPr>
            <a:r>
              <a:rPr sz="2400" spc="-10" dirty="0">
                <a:latin typeface="Times New Roman"/>
                <a:cs typeface="Times New Roman"/>
              </a:rPr>
              <a:t>документами, </a:t>
            </a:r>
            <a:r>
              <a:rPr sz="2400" dirty="0">
                <a:latin typeface="Times New Roman"/>
                <a:cs typeface="Times New Roman"/>
              </a:rPr>
              <a:t>на основании </a:t>
            </a:r>
            <a:r>
              <a:rPr sz="2400" spc="-25" dirty="0">
                <a:latin typeface="Times New Roman"/>
                <a:cs typeface="Times New Roman"/>
              </a:rPr>
              <a:t>которых </a:t>
            </a:r>
            <a:r>
              <a:rPr sz="2400" spc="-20" dirty="0">
                <a:latin typeface="Times New Roman"/>
                <a:cs typeface="Times New Roman"/>
              </a:rPr>
              <a:t>происходит </a:t>
            </a:r>
            <a:r>
              <a:rPr sz="2400" dirty="0">
                <a:latin typeface="Times New Roman"/>
                <a:cs typeface="Times New Roman"/>
              </a:rPr>
              <a:t>организация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спец. </a:t>
            </a:r>
            <a:r>
              <a:rPr sz="2400" spc="-15" dirty="0">
                <a:latin typeface="Times New Roman"/>
                <a:cs typeface="Times New Roman"/>
              </a:rPr>
              <a:t>условий</a:t>
            </a: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23058" y="302717"/>
            <a:ext cx="7875905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20" dirty="0"/>
              <a:t>Продолжительность</a:t>
            </a:r>
            <a:r>
              <a:rPr sz="3200" spc="140" dirty="0"/>
              <a:t> </a:t>
            </a:r>
            <a:r>
              <a:rPr sz="3200" spc="-20" dirty="0"/>
              <a:t>проведения</a:t>
            </a:r>
            <a:r>
              <a:rPr sz="3200" spc="55" dirty="0"/>
              <a:t> </a:t>
            </a:r>
            <a:r>
              <a:rPr sz="3200" spc="-5" dirty="0"/>
              <a:t>ОГЭ/ГВЭ</a:t>
            </a:r>
            <a:endParaRPr sz="32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33600" y="1143000"/>
            <a:ext cx="7848600" cy="54863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1206</Words>
  <Application>Microsoft Office PowerPoint</Application>
  <PresentationFormat>Широкоэкранный</PresentationFormat>
  <Paragraphs>121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Microsoft Sans Serif</vt:lpstr>
      <vt:lpstr>Times New Roman</vt:lpstr>
      <vt:lpstr>Wingdings</vt:lpstr>
      <vt:lpstr>Office Theme</vt:lpstr>
      <vt:lpstr>Презентация PowerPoint</vt:lpstr>
      <vt:lpstr>Нормативные правовые документы</vt:lpstr>
      <vt:lpstr>Порядок проведения ГИА в 2023 году</vt:lpstr>
      <vt:lpstr>Порядок проведения ГИА в 2023 году</vt:lpstr>
      <vt:lpstr>Итоговое собеседование в 2023 году</vt:lpstr>
      <vt:lpstr>Получение аттестата об основном  общем образовании</vt:lpstr>
      <vt:lpstr>Особенности организации ГИА для учащихся  с ОВЗ, инвалидов, детей-инвалидов</vt:lpstr>
      <vt:lpstr>Создание специальных условий</vt:lpstr>
      <vt:lpstr>Продолжительность проведения ОГЭ/ГВЭ</vt:lpstr>
      <vt:lpstr>Дополнительные материалы</vt:lpstr>
      <vt:lpstr>Сроки проведения ГИА</vt:lpstr>
      <vt:lpstr>Порядок проведения ГИА</vt:lpstr>
      <vt:lpstr>ЗАПРЕЩЕНО</vt:lpstr>
      <vt:lpstr>Повторно к сдаче ГИА</vt:lpstr>
      <vt:lpstr>Апелляция</vt:lpstr>
      <vt:lpstr>Регистрация на участие в ГИА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Пользователь</cp:lastModifiedBy>
  <cp:revision>16</cp:revision>
  <dcterms:created xsi:type="dcterms:W3CDTF">2023-01-19T11:14:08Z</dcterms:created>
  <dcterms:modified xsi:type="dcterms:W3CDTF">2023-01-20T02:23:18Z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2022-10-07T00:00:00Z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2023-01-19T00:00:00Z</vt:filetime>
  </property>
</Properties>
</file>