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48584" y="468249"/>
            <a:ext cx="689483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2872" y="2923032"/>
            <a:ext cx="8906255" cy="1511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1903" y="2819400"/>
            <a:ext cx="7932420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73530" marR="1560830" indent="4445" algn="ctr">
              <a:lnSpc>
                <a:spcPct val="100000"/>
              </a:lnSpc>
              <a:spcBef>
                <a:spcPts val="95"/>
              </a:spcBef>
              <a:tabLst>
                <a:tab pos="3783965" algn="l"/>
              </a:tabLst>
            </a:pPr>
            <a:r>
              <a:rPr sz="4400" spc="-45" dirty="0">
                <a:solidFill>
                  <a:srgbClr val="006FC0"/>
                </a:solidFill>
                <a:latin typeface="Times New Roman"/>
                <a:cs typeface="Times New Roman"/>
              </a:rPr>
              <a:t>Государственная </a:t>
            </a:r>
            <a:r>
              <a:rPr sz="4400" spc="-4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10" dirty="0">
                <a:solidFill>
                  <a:srgbClr val="006FC0"/>
                </a:solidFill>
                <a:latin typeface="Times New Roman"/>
                <a:cs typeface="Times New Roman"/>
              </a:rPr>
              <a:t>и</a:t>
            </a:r>
            <a:r>
              <a:rPr sz="4400" spc="-55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4400" spc="-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4400" spc="-114" dirty="0">
                <a:solidFill>
                  <a:srgbClr val="006FC0"/>
                </a:solidFill>
                <a:latin typeface="Times New Roman"/>
                <a:cs typeface="Times New Roman"/>
              </a:rPr>
              <a:t>г</a:t>
            </a:r>
            <a:r>
              <a:rPr sz="4400" spc="-5" dirty="0">
                <a:solidFill>
                  <a:srgbClr val="006FC0"/>
                </a:solidFill>
                <a:latin typeface="Times New Roman"/>
                <a:cs typeface="Times New Roman"/>
              </a:rPr>
              <a:t>о</a:t>
            </a:r>
            <a:r>
              <a:rPr sz="4400" spc="-55" dirty="0">
                <a:solidFill>
                  <a:srgbClr val="006FC0"/>
                </a:solidFill>
                <a:latin typeface="Times New Roman"/>
                <a:cs typeface="Times New Roman"/>
              </a:rPr>
              <a:t>в</a:t>
            </a:r>
            <a:r>
              <a:rPr sz="4400" spc="-5" dirty="0">
                <a:solidFill>
                  <a:srgbClr val="006FC0"/>
                </a:solidFill>
                <a:latin typeface="Times New Roman"/>
                <a:cs typeface="Times New Roman"/>
              </a:rPr>
              <a:t>ая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sz="4400" spc="-145" dirty="0">
                <a:solidFill>
                  <a:srgbClr val="006FC0"/>
                </a:solidFill>
                <a:latin typeface="Times New Roman"/>
                <a:cs typeface="Times New Roman"/>
              </a:rPr>
              <a:t>а</a:t>
            </a:r>
            <a:r>
              <a:rPr sz="4400" spc="-10" dirty="0">
                <a:solidFill>
                  <a:srgbClr val="006FC0"/>
                </a:solidFill>
                <a:latin typeface="Times New Roman"/>
                <a:cs typeface="Times New Roman"/>
              </a:rPr>
              <a:t>тт</a:t>
            </a:r>
            <a:r>
              <a:rPr sz="4400" spc="100" dirty="0">
                <a:solidFill>
                  <a:srgbClr val="006FC0"/>
                </a:solidFill>
                <a:latin typeface="Times New Roman"/>
                <a:cs typeface="Times New Roman"/>
              </a:rPr>
              <a:t>е</a:t>
            </a:r>
            <a:r>
              <a:rPr sz="4400" spc="-5" dirty="0">
                <a:solidFill>
                  <a:srgbClr val="006FC0"/>
                </a:solidFill>
                <a:latin typeface="Times New Roman"/>
                <a:cs typeface="Times New Roman"/>
              </a:rPr>
              <a:t>с</a:t>
            </a:r>
            <a:r>
              <a:rPr sz="4400" spc="30" dirty="0">
                <a:solidFill>
                  <a:srgbClr val="006FC0"/>
                </a:solidFill>
                <a:latin typeface="Times New Roman"/>
                <a:cs typeface="Times New Roman"/>
              </a:rPr>
              <a:t>т</a:t>
            </a:r>
            <a:r>
              <a:rPr sz="4400" spc="-5" dirty="0">
                <a:solidFill>
                  <a:srgbClr val="006FC0"/>
                </a:solidFill>
                <a:latin typeface="Times New Roman"/>
                <a:cs typeface="Times New Roman"/>
              </a:rPr>
              <a:t>ация</a:t>
            </a:r>
            <a:endParaRPr sz="44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  <a:tabLst>
                <a:tab pos="7566025" algn="l"/>
              </a:tabLst>
            </a:pPr>
            <a:r>
              <a:rPr sz="4400" spc="-10" dirty="0">
                <a:solidFill>
                  <a:srgbClr val="006FC0"/>
                </a:solidFill>
                <a:latin typeface="Times New Roman"/>
                <a:cs typeface="Times New Roman"/>
              </a:rPr>
              <a:t>по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25" dirty="0">
                <a:solidFill>
                  <a:srgbClr val="006FC0"/>
                </a:solidFill>
                <a:latin typeface="Times New Roman"/>
                <a:cs typeface="Times New Roman"/>
              </a:rPr>
              <a:t>образовательным</a:t>
            </a:r>
            <a:r>
              <a:rPr sz="4400" spc="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10" dirty="0">
                <a:solidFill>
                  <a:srgbClr val="006FC0"/>
                </a:solidFill>
                <a:latin typeface="Times New Roman"/>
                <a:cs typeface="Times New Roman"/>
              </a:rPr>
              <a:t>программам </a:t>
            </a:r>
            <a:r>
              <a:rPr sz="4400" spc="-10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006FC0"/>
                </a:solidFill>
                <a:latin typeface="Times New Roman"/>
                <a:cs typeface="Times New Roman"/>
              </a:rPr>
              <a:t>основного</a:t>
            </a:r>
            <a:r>
              <a:rPr sz="4400" spc="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30" dirty="0">
                <a:solidFill>
                  <a:srgbClr val="006FC0"/>
                </a:solidFill>
                <a:latin typeface="Times New Roman"/>
                <a:cs typeface="Times New Roman"/>
              </a:rPr>
              <a:t>общего</a:t>
            </a:r>
            <a:r>
              <a:rPr sz="4400" spc="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10" dirty="0">
                <a:solidFill>
                  <a:srgbClr val="006FC0"/>
                </a:solidFill>
                <a:latin typeface="Times New Roman"/>
                <a:cs typeface="Times New Roman"/>
              </a:rPr>
              <a:t>образования	</a:t>
            </a:r>
            <a:r>
              <a:rPr sz="4400" spc="-5" dirty="0">
                <a:solidFill>
                  <a:srgbClr val="006FC0"/>
                </a:solidFill>
                <a:latin typeface="Times New Roman"/>
                <a:cs typeface="Times New Roman"/>
              </a:rPr>
              <a:t>в </a:t>
            </a:r>
            <a:r>
              <a:rPr sz="4400" spc="-10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006FC0"/>
                </a:solidFill>
                <a:latin typeface="Times New Roman"/>
                <a:cs typeface="Times New Roman"/>
              </a:rPr>
              <a:t>2023</a:t>
            </a:r>
            <a:r>
              <a:rPr sz="4400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4400" spc="-65" dirty="0">
                <a:solidFill>
                  <a:srgbClr val="006FC0"/>
                </a:solidFill>
                <a:latin typeface="Times New Roman"/>
                <a:cs typeface="Times New Roman"/>
              </a:rPr>
              <a:t>году</a:t>
            </a:r>
            <a:endParaRPr sz="44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3110" y="304800"/>
            <a:ext cx="2703577" cy="2029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3720" y="304800"/>
            <a:ext cx="535876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Дополнительные</a:t>
            </a:r>
            <a:r>
              <a:rPr sz="3200" spc="-35" dirty="0"/>
              <a:t> </a:t>
            </a:r>
            <a:r>
              <a:rPr sz="3200" spc="-10" dirty="0"/>
              <a:t>материалы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143000"/>
            <a:ext cx="11125200" cy="479387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Во</a:t>
            </a:r>
            <a:r>
              <a:rPr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время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 экзамена</a:t>
            </a:r>
            <a:r>
              <a:rPr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 рабочем</a:t>
            </a:r>
            <a:r>
              <a:rPr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столе</a:t>
            </a:r>
            <a:r>
              <a:rPr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участника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ГИА-9,</a:t>
            </a:r>
            <a:r>
              <a:rPr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помимо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экзаменационных </a:t>
            </a:r>
            <a:r>
              <a:rPr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материалов</a:t>
            </a:r>
            <a:r>
              <a:rPr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lang="ru-RU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находятся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  <a:endParaRPr dirty="0">
              <a:latin typeface="Times New Roman"/>
              <a:cs typeface="Times New Roman"/>
            </a:endParaRPr>
          </a:p>
          <a:p>
            <a:pPr marL="175260" indent="-163195">
              <a:lnSpc>
                <a:spcPct val="100000"/>
              </a:lnSpc>
              <a:spcBef>
                <a:spcPts val="409"/>
              </a:spcBef>
              <a:buSzPct val="93750"/>
              <a:buFont typeface="Wingdings"/>
              <a:buChar char=""/>
              <a:tabLst>
                <a:tab pos="175895" algn="l"/>
              </a:tabLst>
            </a:pP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гелевая</a:t>
            </a:r>
            <a:r>
              <a:rPr b="1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ручка</a:t>
            </a:r>
            <a:r>
              <a:rPr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чернилами</a:t>
            </a:r>
            <a:r>
              <a:rPr b="1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черного</a:t>
            </a:r>
            <a:r>
              <a:rPr b="1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цвета;</a:t>
            </a:r>
            <a:endParaRPr dirty="0">
              <a:latin typeface="Times New Roman"/>
              <a:cs typeface="Times New Roman"/>
            </a:endParaRPr>
          </a:p>
          <a:p>
            <a:pPr marL="175260" indent="-163195">
              <a:lnSpc>
                <a:spcPct val="100000"/>
              </a:lnSpc>
              <a:spcBef>
                <a:spcPts val="409"/>
              </a:spcBef>
              <a:buSzPct val="93750"/>
              <a:buFont typeface="Wingdings"/>
              <a:buChar char=""/>
              <a:tabLst>
                <a:tab pos="175895" algn="l"/>
              </a:tabLst>
            </a:pP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д</a:t>
            </a:r>
            <a:r>
              <a:rPr b="1" spc="1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ку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мен</a:t>
            </a:r>
            <a:r>
              <a:rPr b="1" spc="-120" dirty="0">
                <a:solidFill>
                  <a:srgbClr val="404040"/>
                </a:solidFill>
                <a:latin typeface="Times New Roman"/>
                <a:cs typeface="Times New Roman"/>
              </a:rPr>
              <a:t>т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b="1" spc="-85" dirty="0">
                <a:solidFill>
                  <a:srgbClr val="404040"/>
                </a:solidFill>
                <a:latin typeface="Times New Roman"/>
                <a:cs typeface="Times New Roman"/>
              </a:rPr>
              <a:t> у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д</a:t>
            </a:r>
            <a:r>
              <a:rPr b="1" spc="1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т</a:t>
            </a:r>
            <a:r>
              <a:rPr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вер</a:t>
            </a:r>
            <a:r>
              <a:rPr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я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ю</a:t>
            </a:r>
            <a:r>
              <a:rPr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щ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й</a:t>
            </a:r>
            <a:r>
              <a:rPr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ли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ч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нос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т</a:t>
            </a:r>
            <a:r>
              <a:rPr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ь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dirty="0">
              <a:latin typeface="Times New Roman"/>
              <a:cs typeface="Times New Roman"/>
            </a:endParaRPr>
          </a:p>
          <a:p>
            <a:pPr marL="175260" indent="-163195">
              <a:lnSpc>
                <a:spcPct val="100000"/>
              </a:lnSpc>
              <a:spcBef>
                <a:spcPts val="170"/>
              </a:spcBef>
              <a:buSzPct val="93750"/>
              <a:buFont typeface="Wingdings"/>
              <a:buChar char=""/>
              <a:tabLst>
                <a:tab pos="175895" algn="l"/>
              </a:tabLst>
            </a:pP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средства</a:t>
            </a:r>
            <a:r>
              <a:rPr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обучения</a:t>
            </a:r>
            <a:r>
              <a:rPr b="1" spc="-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воспитания,</a:t>
            </a:r>
            <a:r>
              <a:rPr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разрешенные</a:t>
            </a:r>
            <a:r>
              <a:rPr b="1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для</a:t>
            </a:r>
            <a:r>
              <a:rPr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использования</a:t>
            </a:r>
            <a:r>
              <a:rPr b="1" spc="-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экзамене</a:t>
            </a:r>
            <a:r>
              <a:rPr b="1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5" dirty="0" err="1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некоторым</a:t>
            </a:r>
            <a:r>
              <a:rPr lang="ru-RU" b="1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предметам</a:t>
            </a:r>
            <a:r>
              <a:rPr b="1" dirty="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  <a:endParaRPr dirty="0">
              <a:latin typeface="Times New Roman"/>
              <a:cs typeface="Times New Roman"/>
            </a:endParaRPr>
          </a:p>
          <a:p>
            <a:pPr marL="85725" indent="-73660">
              <a:lnSpc>
                <a:spcPct val="100000"/>
              </a:lnSpc>
              <a:spcBef>
                <a:spcPts val="605"/>
              </a:spcBef>
              <a:buSzPct val="93750"/>
              <a:buFont typeface="Microsoft Sans Serif"/>
              <a:buChar char="•"/>
              <a:tabLst>
                <a:tab pos="86360" algn="l"/>
              </a:tabLst>
            </a:pP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русскому</a:t>
            </a:r>
            <a:r>
              <a:rPr b="1" u="heavy" spc="-8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языку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орфографический</a:t>
            </a:r>
            <a:r>
              <a:rPr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словарь;</a:t>
            </a:r>
            <a:endParaRPr dirty="0">
              <a:latin typeface="Times New Roman"/>
              <a:cs typeface="Times New Roman"/>
            </a:endParaRPr>
          </a:p>
          <a:p>
            <a:pPr marL="85725" indent="-73660">
              <a:lnSpc>
                <a:spcPct val="100000"/>
              </a:lnSpc>
              <a:spcBef>
                <a:spcPts val="405"/>
              </a:spcBef>
              <a:buSzPct val="93750"/>
              <a:buFont typeface="Microsoft Sans Serif"/>
              <a:buChar char="•"/>
              <a:tabLst>
                <a:tab pos="86360" algn="l"/>
              </a:tabLst>
            </a:pP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-15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математике</a:t>
            </a:r>
            <a:r>
              <a:rPr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pc="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pc="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линейка (справочные</a:t>
            </a:r>
            <a:r>
              <a:rPr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материалы,</a:t>
            </a:r>
            <a:r>
              <a:rPr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содержащие </a:t>
            </a: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основные</a:t>
            </a:r>
            <a:r>
              <a:rPr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25" dirty="0" err="1">
                <a:solidFill>
                  <a:srgbClr val="404040"/>
                </a:solidFill>
                <a:latin typeface="Times New Roman"/>
                <a:cs typeface="Times New Roman"/>
              </a:rPr>
              <a:t>формулы</a:t>
            </a:r>
            <a:r>
              <a:rPr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курса</a:t>
            </a:r>
            <a:r>
              <a:rPr lang="ru-RU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математики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получит</a:t>
            </a:r>
            <a:r>
              <a:rPr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вместе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КИМ);</a:t>
            </a:r>
            <a:endParaRPr dirty="0">
              <a:latin typeface="Times New Roman"/>
              <a:cs typeface="Times New Roman"/>
            </a:endParaRPr>
          </a:p>
          <a:p>
            <a:pPr marL="12700" marR="76835">
              <a:lnSpc>
                <a:spcPct val="114500"/>
              </a:lnSpc>
              <a:spcBef>
                <a:spcPts val="130"/>
              </a:spcBef>
              <a:buSzPct val="93750"/>
              <a:buFont typeface="Microsoft Sans Serif"/>
              <a:buChar char="•"/>
              <a:tabLst>
                <a:tab pos="86360" algn="l"/>
              </a:tabLst>
            </a:pP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химии</a:t>
            </a:r>
            <a:r>
              <a:rPr b="1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калькулятор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(периодическую</a:t>
            </a:r>
            <a:r>
              <a:rPr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систему</a:t>
            </a:r>
            <a:r>
              <a:rPr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химических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элементов</a:t>
            </a:r>
            <a:r>
              <a:rPr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Д.И. </a:t>
            </a:r>
            <a:r>
              <a:rPr spc="-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Менделеева,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таблицу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растворимости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солей,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кислот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оснований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воде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электрохимический </a:t>
            </a: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ряд </a:t>
            </a:r>
            <a:r>
              <a:rPr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напряжений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металлов</a:t>
            </a:r>
            <a:r>
              <a:rPr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получит</a:t>
            </a:r>
            <a:r>
              <a:rPr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вместе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с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КИМ);</a:t>
            </a:r>
            <a:endParaRPr dirty="0">
              <a:latin typeface="Times New Roman"/>
              <a:cs typeface="Times New Roman"/>
            </a:endParaRPr>
          </a:p>
          <a:p>
            <a:pPr marL="85725" indent="-73660">
              <a:lnSpc>
                <a:spcPct val="100000"/>
              </a:lnSpc>
              <a:spcBef>
                <a:spcPts val="600"/>
              </a:spcBef>
              <a:buSzPct val="93750"/>
              <a:buFont typeface="Microsoft Sans Serif"/>
              <a:buChar char="•"/>
              <a:tabLst>
                <a:tab pos="86360" algn="l"/>
              </a:tabLst>
            </a:pP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физик</a:t>
            </a:r>
            <a:r>
              <a:rPr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е</a:t>
            </a:r>
            <a:r>
              <a:rPr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калькулятор,</a:t>
            </a:r>
            <a:r>
              <a:rPr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линейка;</a:t>
            </a:r>
            <a:endParaRPr dirty="0">
              <a:latin typeface="Times New Roman"/>
              <a:cs typeface="Times New Roman"/>
            </a:endParaRPr>
          </a:p>
          <a:p>
            <a:pPr marL="85725" indent="-73660">
              <a:lnSpc>
                <a:spcPct val="100000"/>
              </a:lnSpc>
              <a:spcBef>
                <a:spcPts val="409"/>
              </a:spcBef>
              <a:buSzPct val="93750"/>
              <a:buFont typeface="Microsoft Sans Serif"/>
              <a:buChar char="•"/>
              <a:tabLst>
                <a:tab pos="86360" algn="l"/>
              </a:tabLst>
            </a:pP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географии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калькулятор,</a:t>
            </a:r>
            <a:r>
              <a:rPr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линейка,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географические</a:t>
            </a:r>
            <a:r>
              <a:rPr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атласы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за</a:t>
            </a:r>
            <a:r>
              <a:rPr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7</a:t>
            </a:r>
            <a:r>
              <a:rPr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9</a:t>
            </a: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 классы.</a:t>
            </a:r>
            <a:endParaRPr dirty="0">
              <a:latin typeface="Times New Roman"/>
              <a:cs typeface="Times New Roman"/>
            </a:endParaRPr>
          </a:p>
          <a:p>
            <a:pPr marL="85725" indent="-73660">
              <a:lnSpc>
                <a:spcPct val="100000"/>
              </a:lnSpc>
              <a:spcBef>
                <a:spcPts val="405"/>
              </a:spcBef>
              <a:buSzPct val="93750"/>
              <a:buFont typeface="Microsoft Sans Serif"/>
              <a:buChar char="•"/>
              <a:tabLst>
                <a:tab pos="86360" algn="l"/>
              </a:tabLst>
            </a:pP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биологии</a:t>
            </a:r>
            <a:r>
              <a:rPr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калькулятор,</a:t>
            </a:r>
            <a:r>
              <a:rPr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линейка;</a:t>
            </a:r>
            <a:endParaRPr dirty="0">
              <a:latin typeface="Times New Roman"/>
              <a:cs typeface="Times New Roman"/>
            </a:endParaRPr>
          </a:p>
          <a:p>
            <a:pPr marL="12700" marR="488950">
              <a:lnSpc>
                <a:spcPct val="100000"/>
              </a:lnSpc>
              <a:spcBef>
                <a:spcPts val="390"/>
              </a:spcBef>
              <a:buSzPct val="93750"/>
              <a:buFont typeface="Microsoft Sans Serif"/>
              <a:buChar char="•"/>
              <a:tabLst>
                <a:tab pos="86360" algn="l"/>
              </a:tabLst>
            </a:pPr>
            <a:r>
              <a:rPr b="1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литературе</a:t>
            </a:r>
            <a:r>
              <a:rPr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- </a:t>
            </a: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орфографический </a:t>
            </a:r>
            <a:r>
              <a:rPr dirty="0">
                <a:solidFill>
                  <a:srgbClr val="404040"/>
                </a:solidFill>
                <a:latin typeface="Times New Roman"/>
                <a:cs typeface="Times New Roman"/>
              </a:rPr>
              <a:t>словарь, </a:t>
            </a:r>
            <a:r>
              <a:rPr spc="5" dirty="0">
                <a:solidFill>
                  <a:srgbClr val="404040"/>
                </a:solidFill>
                <a:latin typeface="Times New Roman"/>
                <a:cs typeface="Times New Roman"/>
              </a:rPr>
              <a:t>сборники лирики,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полные </a:t>
            </a:r>
            <a:r>
              <a:rPr spc="-10" dirty="0">
                <a:solidFill>
                  <a:srgbClr val="404040"/>
                </a:solidFill>
                <a:latin typeface="Times New Roman"/>
                <a:cs typeface="Times New Roman"/>
              </a:rPr>
              <a:t>тексты </a:t>
            </a:r>
            <a:r>
              <a:rPr spc="-20" dirty="0">
                <a:solidFill>
                  <a:srgbClr val="404040"/>
                </a:solidFill>
                <a:latin typeface="Times New Roman"/>
                <a:cs typeface="Times New Roman"/>
              </a:rPr>
              <a:t>художественных </a:t>
            </a:r>
            <a:r>
              <a:rPr spc="-3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произведений.</a:t>
            </a:r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4577" y="302717"/>
            <a:ext cx="441071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Сроки</a:t>
            </a:r>
            <a:r>
              <a:rPr sz="3200" spc="-30" dirty="0"/>
              <a:t> </a:t>
            </a:r>
            <a:r>
              <a:rPr sz="3200" spc="-20" dirty="0"/>
              <a:t>проведения</a:t>
            </a:r>
            <a:r>
              <a:rPr sz="3200" spc="15" dirty="0"/>
              <a:t> </a:t>
            </a:r>
            <a:r>
              <a:rPr sz="3200" spc="-10" dirty="0"/>
              <a:t>ГИА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39214" y="899540"/>
            <a:ext cx="837501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201295" indent="127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Для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ОГЭ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ГВЭ</a:t>
            </a:r>
            <a:r>
              <a:rPr sz="1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предусматривается</a:t>
            </a:r>
            <a:r>
              <a:rPr sz="18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единое</a:t>
            </a:r>
            <a:r>
              <a:rPr sz="18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расписание</a:t>
            </a:r>
            <a:r>
              <a:rPr sz="18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экзаменов,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продолжительность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ия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экзаменов,</a:t>
            </a:r>
            <a:r>
              <a:rPr sz="18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требования</a:t>
            </a:r>
            <a:r>
              <a:rPr sz="1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использованию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средств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обучения</a:t>
            </a:r>
            <a:r>
              <a:rPr sz="1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воспитания,</a:t>
            </a:r>
            <a:r>
              <a:rPr sz="1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используемых</a:t>
            </a:r>
            <a:r>
              <a:rPr sz="180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18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проведении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э</a:t>
            </a:r>
            <a:r>
              <a:rPr sz="18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кзаменов,</a:t>
            </a:r>
            <a:r>
              <a:rPr sz="18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которые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ежегодно </a:t>
            </a:r>
            <a:r>
              <a:rPr sz="1800" spc="-43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утверждаются</a:t>
            </a:r>
            <a:r>
              <a:rPr sz="18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приказом</a:t>
            </a:r>
            <a:r>
              <a:rPr sz="18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Министерства</a:t>
            </a:r>
            <a:r>
              <a:rPr sz="18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просвещения РФ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Федеральной</a:t>
            </a:r>
            <a:r>
              <a:rPr sz="18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службы</a:t>
            </a:r>
            <a:r>
              <a:rPr sz="1800" spc="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надзору</a:t>
            </a:r>
            <a:r>
              <a:rPr sz="18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 сфере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образования</a:t>
            </a:r>
            <a:r>
              <a:rPr sz="18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1800" spc="-30" dirty="0">
                <a:solidFill>
                  <a:srgbClr val="404040"/>
                </a:solidFill>
                <a:latin typeface="Times New Roman"/>
                <a:cs typeface="Times New Roman"/>
              </a:rPr>
              <a:t>науки.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30679" y="2566416"/>
            <a:ext cx="8930640" cy="402590"/>
          </a:xfrm>
          <a:prstGeom prst="rect">
            <a:avLst/>
          </a:prstGeom>
          <a:ln w="24384">
            <a:solidFill>
              <a:srgbClr val="548ED4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90"/>
              </a:spcBef>
            </a:pPr>
            <a:r>
              <a:rPr sz="2000" spc="-15" dirty="0">
                <a:latin typeface="Times New Roman"/>
                <a:cs typeface="Times New Roman"/>
              </a:rPr>
              <a:t>ГИА-9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проводится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933735"/>
                </a:solidFill>
                <a:latin typeface="Times New Roman"/>
                <a:cs typeface="Times New Roman"/>
              </a:rPr>
              <a:t>досрочный</a:t>
            </a:r>
            <a:r>
              <a:rPr sz="2000" spc="-10" dirty="0">
                <a:latin typeface="Times New Roman"/>
                <a:cs typeface="Times New Roman"/>
              </a:rPr>
              <a:t>,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6EC0"/>
                </a:solidFill>
                <a:latin typeface="Times New Roman"/>
                <a:cs typeface="Times New Roman"/>
              </a:rPr>
              <a:t>основной</a:t>
            </a:r>
            <a:r>
              <a:rPr sz="2400" b="1" spc="-135" dirty="0">
                <a:solidFill>
                  <a:srgbClr val="006EC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6E2E9F"/>
                </a:solidFill>
                <a:latin typeface="Times New Roman"/>
                <a:cs typeface="Times New Roman"/>
              </a:rPr>
              <a:t>дополнительный</a:t>
            </a:r>
            <a:r>
              <a:rPr sz="2400" b="1" spc="-100" dirty="0">
                <a:solidFill>
                  <a:srgbClr val="6E2E9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периоды.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3727" y="3429000"/>
            <a:ext cx="8928100" cy="774700"/>
          </a:xfrm>
          <a:prstGeom prst="rect">
            <a:avLst/>
          </a:prstGeom>
          <a:ln w="24384">
            <a:solidFill>
              <a:srgbClr val="548ED4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5"/>
              </a:spcBef>
            </a:pP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20" dirty="0">
                <a:latin typeface="Times New Roman"/>
                <a:cs typeface="Times New Roman"/>
              </a:rPr>
              <a:t>каждом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периодов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проведения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ГИА-9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предусматриваются</a:t>
            </a:r>
            <a:endParaRPr sz="24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24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основные</a:t>
            </a:r>
            <a:r>
              <a:rPr sz="2400" b="1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548ED4"/>
                </a:solidFill>
                <a:latin typeface="Times New Roman"/>
                <a:cs typeface="Times New Roman"/>
              </a:rPr>
              <a:t>резервные</a:t>
            </a:r>
            <a:r>
              <a:rPr sz="2400" b="1" spc="-2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сроки.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9823" y="4791455"/>
            <a:ext cx="8921750" cy="963294"/>
          </a:xfrm>
          <a:prstGeom prst="rect">
            <a:avLst/>
          </a:prstGeom>
          <a:ln w="24384">
            <a:solidFill>
              <a:srgbClr val="548ED4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88900" algn="just">
              <a:lnSpc>
                <a:spcPct val="100000"/>
              </a:lnSpc>
              <a:spcBef>
                <a:spcPts val="250"/>
              </a:spcBef>
            </a:pPr>
            <a:r>
              <a:rPr sz="2000" spc="-10" dirty="0">
                <a:latin typeface="Times New Roman"/>
                <a:cs typeface="Times New Roman"/>
              </a:rPr>
              <a:t>Для </a:t>
            </a:r>
            <a:r>
              <a:rPr sz="2000" spc="-20" dirty="0">
                <a:latin typeface="Times New Roman"/>
                <a:cs typeface="Times New Roman"/>
              </a:rPr>
              <a:t>участников </a:t>
            </a:r>
            <a:r>
              <a:rPr sz="2000" dirty="0">
                <a:latin typeface="Times New Roman"/>
                <a:cs typeface="Times New Roman"/>
              </a:rPr>
              <a:t>ГИА-9, </a:t>
            </a:r>
            <a:r>
              <a:rPr sz="2000" spc="-10" dirty="0">
                <a:latin typeface="Times New Roman"/>
                <a:cs typeface="Times New Roman"/>
              </a:rPr>
              <a:t>не </a:t>
            </a:r>
            <a:r>
              <a:rPr sz="2000" spc="-5" dirty="0">
                <a:latin typeface="Times New Roman"/>
                <a:cs typeface="Times New Roman"/>
              </a:rPr>
              <a:t>имеющих </a:t>
            </a:r>
            <a:r>
              <a:rPr sz="2000" spc="-10" dirty="0">
                <a:latin typeface="Times New Roman"/>
                <a:cs typeface="Times New Roman"/>
              </a:rPr>
              <a:t>возможности по </a:t>
            </a:r>
            <a:r>
              <a:rPr sz="2000" spc="-5" dirty="0">
                <a:latin typeface="Times New Roman"/>
                <a:cs typeface="Times New Roman"/>
              </a:rPr>
              <a:t>уважительным причинам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(болезнь или </a:t>
            </a:r>
            <a:r>
              <a:rPr sz="2000" spc="-10" dirty="0">
                <a:latin typeface="Times New Roman"/>
                <a:cs typeface="Times New Roman"/>
              </a:rPr>
              <a:t>иные обстоятельства), </a:t>
            </a:r>
            <a:r>
              <a:rPr sz="2000" b="1" spc="-10" dirty="0">
                <a:latin typeface="Times New Roman"/>
                <a:cs typeface="Times New Roman"/>
              </a:rPr>
              <a:t>подтвержденным </a:t>
            </a:r>
            <a:r>
              <a:rPr sz="2000" b="1" spc="-5" dirty="0">
                <a:latin typeface="Times New Roman"/>
                <a:cs typeface="Times New Roman"/>
              </a:rPr>
              <a:t>документально, </a:t>
            </a:r>
            <a:r>
              <a:rPr sz="2000" spc="-5" dirty="0">
                <a:latin typeface="Times New Roman"/>
                <a:cs typeface="Times New Roman"/>
              </a:rPr>
              <a:t>пройти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ГИА-9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роки,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экзамены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проводятся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досрочный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период.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4265" y="302717"/>
            <a:ext cx="482727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Порядок</a:t>
            </a:r>
            <a:r>
              <a:rPr sz="3200" spc="-5" dirty="0"/>
              <a:t> </a:t>
            </a:r>
            <a:r>
              <a:rPr sz="3200" spc="-20" dirty="0"/>
              <a:t>проведения</a:t>
            </a:r>
            <a:r>
              <a:rPr sz="3200" spc="20" dirty="0"/>
              <a:t> </a:t>
            </a:r>
            <a:r>
              <a:rPr sz="3200" spc="-10" dirty="0"/>
              <a:t>ГИА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649348" y="834644"/>
            <a:ext cx="8661400" cy="2033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день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20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учащийся</a:t>
            </a:r>
            <a:r>
              <a:rPr sz="2000" spc="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прибывает</a:t>
            </a:r>
            <a:r>
              <a:rPr sz="2000" spc="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ППЭ</a:t>
            </a:r>
            <a:r>
              <a:rPr sz="2000" spc="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ранее</a:t>
            </a:r>
            <a:r>
              <a:rPr sz="2000" b="1" i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09.00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endParaRPr sz="20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московскому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времени.</a:t>
            </a:r>
            <a:endParaRPr sz="2000">
              <a:latin typeface="Times New Roman"/>
              <a:cs typeface="Times New Roman"/>
            </a:endParaRPr>
          </a:p>
          <a:p>
            <a:pPr marL="356870" marR="52705" indent="-344805">
              <a:lnSpc>
                <a:spcPct val="100000"/>
              </a:lnSpc>
              <a:spcBef>
                <a:spcPts val="72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Допуск</a:t>
            </a:r>
            <a:r>
              <a:rPr sz="20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ППЭ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осуществляется</a:t>
            </a:r>
            <a:r>
              <a:rPr sz="2000" spc="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 наличии</a:t>
            </a:r>
            <a:r>
              <a:rPr sz="2000" b="1" i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</a:t>
            </a:r>
            <a:r>
              <a:rPr sz="2000" b="1" i="1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удостоверяющего </a:t>
            </a:r>
            <a:r>
              <a:rPr sz="2000" b="1" i="1" spc="-48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Times New Roman"/>
                <a:cs typeface="Times New Roman"/>
              </a:rPr>
              <a:t>личность</a:t>
            </a:r>
            <a:r>
              <a:rPr sz="2000" b="1" i="1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и при</a:t>
            </a:r>
            <a:r>
              <a:rPr sz="2000" b="1" i="1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наличии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000" b="1" i="1" spc="-15" dirty="0">
                <a:solidFill>
                  <a:srgbClr val="404040"/>
                </a:solidFill>
                <a:latin typeface="Times New Roman"/>
                <a:cs typeface="Times New Roman"/>
              </a:rPr>
              <a:t>списках</a:t>
            </a:r>
            <a:r>
              <a:rPr sz="2000" b="1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распределения.</a:t>
            </a:r>
            <a:endParaRPr sz="2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00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случае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опоздания</a:t>
            </a:r>
            <a:r>
              <a:rPr sz="2000" spc="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участника</a:t>
            </a:r>
            <a:r>
              <a:rPr sz="2000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экзамен,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он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допускается</a:t>
            </a:r>
            <a:r>
              <a:rPr sz="2000" spc="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ППЭ,</a:t>
            </a:r>
            <a:r>
              <a:rPr sz="20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при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этом</a:t>
            </a:r>
            <a:endParaRPr sz="20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000" b="1" i="1" spc="-15" dirty="0">
                <a:solidFill>
                  <a:srgbClr val="404040"/>
                </a:solidFill>
                <a:latin typeface="Times New Roman"/>
                <a:cs typeface="Times New Roman"/>
              </a:rPr>
              <a:t>время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000" b="1" i="1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не</a:t>
            </a:r>
            <a:r>
              <a:rPr sz="2000" b="1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продлевается.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42872" y="2923032"/>
            <a:ext cx="8842375" cy="1511935"/>
          </a:xfrm>
          <a:prstGeom prst="rect">
            <a:avLst/>
          </a:prstGeom>
          <a:ln w="24384">
            <a:solidFill>
              <a:srgbClr val="548ED4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0170" marR="153670">
              <a:lnSpc>
                <a:spcPct val="100000"/>
              </a:lnSpc>
              <a:spcBef>
                <a:spcPts val="210"/>
              </a:spcBef>
            </a:pP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вр</a:t>
            </a:r>
            <a:r>
              <a:rPr sz="2400" spc="-15" dirty="0">
                <a:latin typeface="Times New Roman"/>
                <a:cs typeface="Times New Roman"/>
              </a:rPr>
              <a:t>е</a:t>
            </a:r>
            <a:r>
              <a:rPr sz="2400" spc="-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</a:t>
            </a:r>
            <a:r>
              <a:rPr sz="2400" spc="-15" dirty="0">
                <a:latin typeface="Times New Roman"/>
                <a:cs typeface="Times New Roman"/>
              </a:rPr>
              <a:t>к</a:t>
            </a:r>
            <a:r>
              <a:rPr sz="2400" spc="5" dirty="0">
                <a:latin typeface="Times New Roman"/>
                <a:cs typeface="Times New Roman"/>
              </a:rPr>
              <a:t>з</a:t>
            </a:r>
            <a:r>
              <a:rPr sz="2400" spc="-10" dirty="0">
                <a:latin typeface="Times New Roman"/>
                <a:cs typeface="Times New Roman"/>
              </a:rPr>
              <a:t>аме</a:t>
            </a:r>
            <a:r>
              <a:rPr sz="2400" spc="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95" dirty="0">
                <a:latin typeface="Times New Roman"/>
                <a:cs typeface="Times New Roman"/>
              </a:rPr>
              <a:t>б</a:t>
            </a:r>
            <a:r>
              <a:rPr sz="2400" spc="-75" dirty="0">
                <a:latin typeface="Times New Roman"/>
                <a:cs typeface="Times New Roman"/>
              </a:rPr>
              <a:t>у</a:t>
            </a:r>
            <a:r>
              <a:rPr sz="2400" spc="-10" dirty="0">
                <a:latin typeface="Times New Roman"/>
                <a:cs typeface="Times New Roman"/>
              </a:rPr>
              <a:t>ча</a:t>
            </a:r>
            <a:r>
              <a:rPr sz="2400" dirty="0">
                <a:latin typeface="Times New Roman"/>
                <a:cs typeface="Times New Roman"/>
              </a:rPr>
              <a:t>ющ</a:t>
            </a:r>
            <a:r>
              <a:rPr sz="2400" spc="5" dirty="0">
                <a:latin typeface="Times New Roman"/>
                <a:cs typeface="Times New Roman"/>
              </a:rPr>
              <a:t>и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spc="-10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</a:t>
            </a:r>
            <a:r>
              <a:rPr sz="2400" spc="-10" dirty="0">
                <a:latin typeface="Times New Roman"/>
                <a:cs typeface="Times New Roman"/>
              </a:rPr>
              <a:t>ы</a:t>
            </a:r>
            <a:r>
              <a:rPr sz="2400" spc="-75" dirty="0">
                <a:latin typeface="Times New Roman"/>
                <a:cs typeface="Times New Roman"/>
              </a:rPr>
              <a:t>хо</a:t>
            </a:r>
            <a:r>
              <a:rPr sz="2400" dirty="0">
                <a:latin typeface="Times New Roman"/>
                <a:cs typeface="Times New Roman"/>
              </a:rPr>
              <a:t>дят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Times New Roman"/>
                <a:cs typeface="Times New Roman"/>
              </a:rPr>
              <a:t>а</a:t>
            </a:r>
            <a:r>
              <a:rPr sz="2400" spc="-240" dirty="0">
                <a:latin typeface="Times New Roman"/>
                <a:cs typeface="Times New Roman"/>
              </a:rPr>
              <a:t>у</a:t>
            </a:r>
            <a:r>
              <a:rPr sz="2400" spc="-25" dirty="0">
                <a:latin typeface="Times New Roman"/>
                <a:cs typeface="Times New Roman"/>
              </a:rPr>
              <a:t>д</a:t>
            </a:r>
            <a:r>
              <a:rPr sz="2400" spc="-15" dirty="0">
                <a:latin typeface="Times New Roman"/>
                <a:cs typeface="Times New Roman"/>
              </a:rPr>
              <a:t>и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spc="-25" dirty="0">
                <a:latin typeface="Times New Roman"/>
                <a:cs typeface="Times New Roman"/>
              </a:rPr>
              <a:t>ор</a:t>
            </a:r>
            <a:r>
              <a:rPr sz="2400" spc="-15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  </a:t>
            </a:r>
            <a:r>
              <a:rPr sz="2400" spc="-10" dirty="0">
                <a:latin typeface="Times New Roman"/>
                <a:cs typeface="Times New Roman"/>
              </a:rPr>
              <a:t>перемещаются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по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ППЭ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сопровождении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одного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из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организаторов.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 </a:t>
            </a:r>
            <a:r>
              <a:rPr sz="2400" spc="-30" dirty="0">
                <a:latin typeface="Times New Roman"/>
                <a:cs typeface="Times New Roman"/>
              </a:rPr>
              <a:t>выходе </a:t>
            </a:r>
            <a:r>
              <a:rPr sz="2400" spc="5" dirty="0">
                <a:latin typeface="Times New Roman"/>
                <a:cs typeface="Times New Roman"/>
              </a:rPr>
              <a:t>из </a:t>
            </a:r>
            <a:r>
              <a:rPr sz="2400" spc="-60" dirty="0">
                <a:latin typeface="Times New Roman"/>
                <a:cs typeface="Times New Roman"/>
              </a:rPr>
              <a:t>аудитории </a:t>
            </a:r>
            <a:r>
              <a:rPr sz="2400" spc="-15" dirty="0">
                <a:latin typeface="Times New Roman"/>
                <a:cs typeface="Times New Roman"/>
              </a:rPr>
              <a:t>обучающиеся </a:t>
            </a:r>
            <a:r>
              <a:rPr sz="2400" spc="-5" dirty="0">
                <a:latin typeface="Times New Roman"/>
                <a:cs typeface="Times New Roman"/>
              </a:rPr>
              <a:t>оставляют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экзаменационные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материалы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черновики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на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рабочем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столе.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0492" y="4582667"/>
            <a:ext cx="8879205" cy="1905000"/>
          </a:xfrm>
          <a:prstGeom prst="rect">
            <a:avLst/>
          </a:prstGeom>
          <a:solidFill>
            <a:srgbClr val="B8CDE4"/>
          </a:solidFill>
          <a:ln w="9144">
            <a:solidFill>
              <a:srgbClr val="548ED4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90805" algn="just">
              <a:lnSpc>
                <a:spcPct val="100000"/>
              </a:lnSpc>
              <a:spcBef>
                <a:spcPts val="135"/>
              </a:spcBef>
            </a:pPr>
            <a:r>
              <a:rPr sz="1800" spc="-20" dirty="0">
                <a:latin typeface="Microsoft Sans Serif"/>
                <a:cs typeface="Microsoft Sans Serif"/>
              </a:rPr>
              <a:t>Участники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ГИА</a:t>
            </a:r>
            <a:r>
              <a:rPr sz="1800" spc="-10" dirty="0">
                <a:latin typeface="Times New Roman"/>
                <a:cs typeface="Times New Roman"/>
              </a:rPr>
              <a:t>-9</a:t>
            </a:r>
            <a:r>
              <a:rPr sz="1800" spc="-10" dirty="0">
                <a:latin typeface="Microsoft Sans Serif"/>
                <a:cs typeface="Microsoft Sans Serif"/>
              </a:rPr>
              <a:t>,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допустившие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нарушение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порядка</a:t>
            </a:r>
            <a:r>
              <a:rPr sz="1800" spc="-10" dirty="0">
                <a:latin typeface="Microsoft Sans Serif"/>
                <a:cs typeface="Microsoft Sans Serif"/>
              </a:rPr>
              <a:t> проведения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экзамена</a:t>
            </a:r>
            <a:r>
              <a:rPr sz="1800" b="1" spc="-20" dirty="0">
                <a:latin typeface="Arial"/>
                <a:cs typeface="Arial"/>
              </a:rPr>
              <a:t>,</a:t>
            </a:r>
            <a:endParaRPr sz="1800" dirty="0">
              <a:latin typeface="Arial"/>
              <a:cs typeface="Arial"/>
            </a:endParaRPr>
          </a:p>
          <a:p>
            <a:pPr marL="90805" marR="118745" algn="just">
              <a:lnSpc>
                <a:spcPct val="113900"/>
              </a:lnSpc>
              <a:spcBef>
                <a:spcPts val="10"/>
              </a:spcBef>
            </a:pPr>
            <a:r>
              <a:rPr sz="1800" b="1" spc="-35" dirty="0">
                <a:latin typeface="Arial"/>
                <a:cs typeface="Arial"/>
              </a:rPr>
              <a:t>удаляются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из ППЭ</a:t>
            </a:r>
            <a:r>
              <a:rPr sz="1800" dirty="0">
                <a:latin typeface="Microsoft Sans Serif"/>
                <a:cs typeface="Microsoft Sans Serif"/>
              </a:rPr>
              <a:t>. </a:t>
            </a:r>
            <a:r>
              <a:rPr sz="1800" spc="-5" dirty="0">
                <a:latin typeface="Microsoft Sans Serif"/>
                <a:cs typeface="Microsoft Sans Serif"/>
              </a:rPr>
              <a:t>По </a:t>
            </a:r>
            <a:r>
              <a:rPr sz="1800" spc="-10" dirty="0">
                <a:latin typeface="Microsoft Sans Serif"/>
                <a:cs typeface="Microsoft Sans Serif"/>
              </a:rPr>
              <a:t>данному </a:t>
            </a:r>
            <a:r>
              <a:rPr sz="1800" spc="-15" dirty="0">
                <a:latin typeface="Microsoft Sans Serif"/>
                <a:cs typeface="Microsoft Sans Serif"/>
              </a:rPr>
              <a:t>факту </a:t>
            </a:r>
            <a:r>
              <a:rPr sz="1800" spc="-10" dirty="0">
                <a:latin typeface="Microsoft Sans Serif"/>
                <a:cs typeface="Microsoft Sans Serif"/>
              </a:rPr>
              <a:t>составляется </a:t>
            </a:r>
            <a:r>
              <a:rPr sz="1800" spc="-75" dirty="0">
                <a:latin typeface="Microsoft Sans Serif"/>
                <a:cs typeface="Microsoft Sans Serif"/>
              </a:rPr>
              <a:t>акт, </a:t>
            </a:r>
            <a:r>
              <a:rPr sz="1800" spc="-25" dirty="0">
                <a:latin typeface="Microsoft Sans Serif"/>
                <a:cs typeface="Microsoft Sans Serif"/>
              </a:rPr>
              <a:t>который </a:t>
            </a:r>
            <a:r>
              <a:rPr sz="1800" spc="-10" dirty="0">
                <a:latin typeface="Microsoft Sans Serif"/>
                <a:cs typeface="Microsoft Sans Serif"/>
              </a:rPr>
              <a:t>передаётся на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рассмотрение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ГЭК.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Если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факт</a:t>
            </a:r>
            <a:r>
              <a:rPr sz="1800" spc="-10" dirty="0">
                <a:latin typeface="Microsoft Sans Serif"/>
                <a:cs typeface="Microsoft Sans Serif"/>
              </a:rPr>
              <a:t> нарушения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участником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ГИА</a:t>
            </a:r>
            <a:r>
              <a:rPr sz="1800" dirty="0">
                <a:latin typeface="Times New Roman"/>
                <a:cs typeface="Times New Roman"/>
              </a:rPr>
              <a:t>-9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порядка </a:t>
            </a:r>
            <a:r>
              <a:rPr sz="1800" spc="-10" dirty="0">
                <a:latin typeface="Microsoft Sans Serif"/>
                <a:cs typeface="Microsoft Sans Serif"/>
              </a:rPr>
              <a:t> проведения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экзамена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подтверждается, </a:t>
            </a:r>
            <a:r>
              <a:rPr sz="1800" spc="-65" dirty="0">
                <a:latin typeface="Microsoft Sans Serif"/>
                <a:cs typeface="Microsoft Sans Serif"/>
              </a:rPr>
              <a:t>ГЭК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принимает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решение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об</a:t>
            </a:r>
          </a:p>
          <a:p>
            <a:pPr marL="90805" algn="just">
              <a:lnSpc>
                <a:spcPct val="100000"/>
              </a:lnSpc>
              <a:spcBef>
                <a:spcPts val="295"/>
              </a:spcBef>
            </a:pPr>
            <a:r>
              <a:rPr sz="1800" spc="-10" dirty="0">
                <a:latin typeface="Microsoft Sans Serif"/>
                <a:cs typeface="Microsoft Sans Serif"/>
              </a:rPr>
              <a:t>аннулировании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результатов</a:t>
            </a:r>
            <a:r>
              <a:rPr sz="1800" spc="9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участника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ГИА</a:t>
            </a:r>
            <a:r>
              <a:rPr sz="1800" spc="-5" dirty="0">
                <a:latin typeface="Times New Roman"/>
                <a:cs typeface="Times New Roman"/>
              </a:rPr>
              <a:t>-9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по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соответствующему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учебному</a:t>
            </a:r>
            <a:endParaRPr sz="1800" dirty="0">
              <a:latin typeface="Microsoft Sans Serif"/>
              <a:cs typeface="Microsoft Sans Serif"/>
            </a:endParaRPr>
          </a:p>
          <a:p>
            <a:pPr marL="90805" algn="just">
              <a:lnSpc>
                <a:spcPct val="100000"/>
              </a:lnSpc>
              <a:spcBef>
                <a:spcPts val="310"/>
              </a:spcBef>
            </a:pPr>
            <a:r>
              <a:rPr sz="1800" spc="-20" dirty="0">
                <a:latin typeface="Microsoft Sans Serif"/>
                <a:cs typeface="Microsoft Sans Serif"/>
              </a:rPr>
              <a:t>предмету</a:t>
            </a:r>
            <a:r>
              <a:rPr sz="1800" spc="-20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11446" y="302717"/>
            <a:ext cx="270129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20" dirty="0"/>
              <a:t>ЗАПРЕЩЕНО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495300" y="1325619"/>
            <a:ext cx="11201400" cy="2735364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11125" indent="-99060" algn="just">
              <a:lnSpc>
                <a:spcPct val="100000"/>
              </a:lnSpc>
              <a:spcBef>
                <a:spcPts val="750"/>
              </a:spcBef>
              <a:buSzPct val="95454"/>
              <a:buFont typeface="Microsoft Sans Serif"/>
              <a:buChar char="•"/>
              <a:tabLst>
                <a:tab pos="111760" algn="l"/>
              </a:tabLst>
            </a:pPr>
            <a:r>
              <a:rPr lang="ru-RU" sz="2200" b="1" spc="5" dirty="0" smtClean="0">
                <a:latin typeface="Times New Roman"/>
                <a:cs typeface="Times New Roman"/>
              </a:rPr>
              <a:t> </a:t>
            </a:r>
            <a:r>
              <a:rPr sz="2200" b="1" spc="5" dirty="0" err="1" smtClean="0">
                <a:latin typeface="Times New Roman"/>
                <a:cs typeface="Times New Roman"/>
              </a:rPr>
              <a:t>Наличие</a:t>
            </a:r>
            <a:r>
              <a:rPr sz="2200" b="1" spc="-60" dirty="0" smtClean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средств</a:t>
            </a:r>
            <a:r>
              <a:rPr sz="2200" b="1" spc="-5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связи</a:t>
            </a:r>
            <a:r>
              <a:rPr sz="2200" b="1" spc="-2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,электронно-вычислительной</a:t>
            </a:r>
            <a:r>
              <a:rPr sz="2200" b="1" spc="-9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техники, </a:t>
            </a:r>
            <a:r>
              <a:rPr sz="2200" b="1" spc="-30" dirty="0" err="1" smtClean="0">
                <a:latin typeface="Times New Roman"/>
                <a:cs typeface="Times New Roman"/>
              </a:rPr>
              <a:t>фото</a:t>
            </a:r>
            <a:r>
              <a:rPr lang="ru-RU" sz="2200" b="1" spc="-30" dirty="0" smtClean="0">
                <a:latin typeface="Times New Roman"/>
                <a:cs typeface="Times New Roman"/>
              </a:rPr>
              <a:t>-, </a:t>
            </a:r>
            <a:r>
              <a:rPr sz="2200" b="1" spc="-50" dirty="0" err="1" smtClean="0">
                <a:latin typeface="Times New Roman"/>
                <a:cs typeface="Times New Roman"/>
              </a:rPr>
              <a:t>аудио</a:t>
            </a:r>
            <a:r>
              <a:rPr lang="ru-RU" sz="2200" b="1" spc="-50" dirty="0" smtClean="0">
                <a:latin typeface="Times New Roman"/>
                <a:cs typeface="Times New Roman"/>
              </a:rPr>
              <a:t>-</a:t>
            </a:r>
            <a:r>
              <a:rPr sz="2200" b="1" spc="-20" dirty="0" smtClean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и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видеоаппаратуры,</a:t>
            </a:r>
            <a:r>
              <a:rPr sz="2200" b="1" spc="-6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справочных</a:t>
            </a:r>
            <a:r>
              <a:rPr sz="2200" b="1" spc="-6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материалов,</a:t>
            </a:r>
            <a:r>
              <a:rPr sz="2200" b="1" spc="-95" dirty="0">
                <a:latin typeface="Times New Roman"/>
                <a:cs typeface="Times New Roman"/>
              </a:rPr>
              <a:t> </a:t>
            </a:r>
            <a:r>
              <a:rPr sz="2200" b="1" dirty="0" err="1" smtClean="0">
                <a:latin typeface="Times New Roman"/>
                <a:cs typeface="Times New Roman"/>
              </a:rPr>
              <a:t>письменных</a:t>
            </a:r>
            <a:r>
              <a:rPr lang="ru-RU" sz="2200" b="1" dirty="0" smtClean="0">
                <a:latin typeface="Times New Roman"/>
                <a:cs typeface="Times New Roman"/>
              </a:rPr>
              <a:t> </a:t>
            </a:r>
            <a:r>
              <a:rPr sz="2200" b="1" dirty="0" err="1" smtClean="0">
                <a:latin typeface="Times New Roman"/>
                <a:cs typeface="Times New Roman"/>
              </a:rPr>
              <a:t>заметок</a:t>
            </a:r>
            <a:r>
              <a:rPr sz="2200" b="1" spc="-50" dirty="0" smtClean="0">
                <a:latin typeface="Times New Roman"/>
                <a:cs typeface="Times New Roman"/>
              </a:rPr>
              <a:t> </a:t>
            </a:r>
            <a:r>
              <a:rPr sz="2200" b="1" spc="5" dirty="0">
                <a:latin typeface="Times New Roman"/>
                <a:cs typeface="Times New Roman"/>
              </a:rPr>
              <a:t>и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иных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средств</a:t>
            </a:r>
            <a:r>
              <a:rPr sz="2200" b="1" spc="-6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хранения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5" dirty="0">
                <a:latin typeface="Times New Roman"/>
                <a:cs typeface="Times New Roman"/>
              </a:rPr>
              <a:t>и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передачи</a:t>
            </a:r>
            <a:r>
              <a:rPr sz="2200" b="1" spc="-7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информации.</a:t>
            </a:r>
            <a:endParaRPr sz="2200" dirty="0">
              <a:latin typeface="Times New Roman"/>
              <a:cs typeface="Times New Roman"/>
            </a:endParaRPr>
          </a:p>
          <a:p>
            <a:pPr marL="111125" indent="-99060" algn="just">
              <a:lnSpc>
                <a:spcPct val="100000"/>
              </a:lnSpc>
              <a:spcBef>
                <a:spcPts val="915"/>
              </a:spcBef>
              <a:buSzPct val="95454"/>
              <a:buFont typeface="Microsoft Sans Serif"/>
              <a:buChar char="•"/>
              <a:tabLst>
                <a:tab pos="111760" algn="l"/>
              </a:tabLst>
            </a:pPr>
            <a:r>
              <a:rPr lang="ru-RU" sz="2200" b="1" spc="5" dirty="0" smtClean="0">
                <a:latin typeface="Times New Roman"/>
                <a:cs typeface="Times New Roman"/>
              </a:rPr>
              <a:t> </a:t>
            </a:r>
            <a:r>
              <a:rPr sz="2200" b="1" spc="5" dirty="0" err="1" smtClean="0">
                <a:latin typeface="Times New Roman"/>
                <a:cs typeface="Times New Roman"/>
              </a:rPr>
              <a:t>Вынос</a:t>
            </a:r>
            <a:r>
              <a:rPr sz="2200" b="1" spc="-70" dirty="0" smtClean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из </a:t>
            </a:r>
            <a:r>
              <a:rPr sz="2200" b="1" spc="-30" dirty="0">
                <a:latin typeface="Times New Roman"/>
                <a:cs typeface="Times New Roman"/>
              </a:rPr>
              <a:t>аудитории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5" dirty="0">
                <a:latin typeface="Times New Roman"/>
                <a:cs typeface="Times New Roman"/>
              </a:rPr>
              <a:t>и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10" dirty="0">
                <a:latin typeface="Times New Roman"/>
                <a:cs typeface="Times New Roman"/>
              </a:rPr>
              <a:t>ППЭ</a:t>
            </a:r>
            <a:r>
              <a:rPr sz="2200" b="1" spc="-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экзаменационных</a:t>
            </a:r>
            <a:r>
              <a:rPr sz="2200" b="1" spc="-95" dirty="0">
                <a:latin typeface="Times New Roman"/>
                <a:cs typeface="Times New Roman"/>
              </a:rPr>
              <a:t> </a:t>
            </a:r>
            <a:r>
              <a:rPr sz="2200" b="1" spc="-10" dirty="0" err="1">
                <a:latin typeface="Times New Roman"/>
                <a:cs typeface="Times New Roman"/>
              </a:rPr>
              <a:t>материалов</a:t>
            </a:r>
            <a:r>
              <a:rPr sz="2200" b="1" spc="-60" dirty="0">
                <a:latin typeface="Times New Roman"/>
                <a:cs typeface="Times New Roman"/>
              </a:rPr>
              <a:t> </a:t>
            </a:r>
            <a:r>
              <a:rPr sz="2200" b="1" dirty="0" err="1" smtClean="0">
                <a:latin typeface="Times New Roman"/>
                <a:cs typeface="Times New Roman"/>
              </a:rPr>
              <a:t>на</a:t>
            </a:r>
            <a:r>
              <a:rPr lang="ru-RU" sz="2200" b="1" dirty="0" smtClean="0">
                <a:latin typeface="Times New Roman"/>
                <a:cs typeface="Times New Roman"/>
              </a:rPr>
              <a:t> </a:t>
            </a:r>
            <a:r>
              <a:rPr sz="2200" b="1" spc="-25" dirty="0" err="1" smtClean="0">
                <a:latin typeface="Times New Roman"/>
                <a:cs typeface="Times New Roman"/>
              </a:rPr>
              <a:t>бумажном</a:t>
            </a:r>
            <a:r>
              <a:rPr sz="2200" b="1" spc="-35" dirty="0" smtClean="0">
                <a:latin typeface="Times New Roman"/>
                <a:cs typeface="Times New Roman"/>
              </a:rPr>
              <a:t> </a:t>
            </a:r>
            <a:r>
              <a:rPr sz="2200" b="1" dirty="0" err="1" smtClean="0">
                <a:latin typeface="Times New Roman"/>
                <a:cs typeface="Times New Roman"/>
              </a:rPr>
              <a:t>или</a:t>
            </a:r>
            <a:r>
              <a:rPr lang="ru-RU" sz="2200" b="1" dirty="0" smtClean="0">
                <a:latin typeface="Times New Roman"/>
                <a:cs typeface="Times New Roman"/>
              </a:rPr>
              <a:t> </a:t>
            </a:r>
            <a:r>
              <a:rPr sz="2200" b="1" spc="-5" dirty="0" err="1" smtClean="0">
                <a:latin typeface="Times New Roman"/>
                <a:cs typeface="Times New Roman"/>
              </a:rPr>
              <a:t>электронном</a:t>
            </a:r>
            <a:r>
              <a:rPr sz="2200" b="1" spc="-70" dirty="0" smtClean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носителях,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их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фотографирование.</a:t>
            </a:r>
            <a:endParaRPr sz="2200" dirty="0">
              <a:latin typeface="Times New Roman"/>
              <a:cs typeface="Times New Roman"/>
            </a:endParaRPr>
          </a:p>
          <a:p>
            <a:pPr marL="111125" indent="-99060" algn="just">
              <a:lnSpc>
                <a:spcPct val="100000"/>
              </a:lnSpc>
              <a:spcBef>
                <a:spcPts val="605"/>
              </a:spcBef>
              <a:buSzPct val="95454"/>
              <a:buFont typeface="Microsoft Sans Serif"/>
              <a:buChar char="•"/>
              <a:tabLst>
                <a:tab pos="111760" algn="l"/>
              </a:tabLst>
            </a:pPr>
            <a:r>
              <a:rPr lang="ru-RU" sz="2200" b="1" dirty="0" smtClean="0">
                <a:latin typeface="Times New Roman"/>
                <a:cs typeface="Times New Roman"/>
              </a:rPr>
              <a:t> </a:t>
            </a:r>
            <a:r>
              <a:rPr sz="2200" b="1" dirty="0" err="1" smtClean="0">
                <a:latin typeface="Times New Roman"/>
                <a:cs typeface="Times New Roman"/>
              </a:rPr>
              <a:t>Оказание</a:t>
            </a:r>
            <a:r>
              <a:rPr sz="2200" b="1" spc="-75" dirty="0" smtClean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содействия</a:t>
            </a:r>
            <a:r>
              <a:rPr sz="2200" b="1" spc="-9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другим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участникам</a:t>
            </a:r>
            <a:r>
              <a:rPr sz="2200" b="1" spc="-9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ЕГЭ,</a:t>
            </a:r>
            <a:r>
              <a:rPr sz="2200" b="1" spc="-3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в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25" dirty="0">
                <a:latin typeface="Times New Roman"/>
                <a:cs typeface="Times New Roman"/>
              </a:rPr>
              <a:t>том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spc="5" dirty="0" err="1">
                <a:latin typeface="Times New Roman"/>
                <a:cs typeface="Times New Roman"/>
              </a:rPr>
              <a:t>числе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-15" dirty="0" err="1" smtClean="0">
                <a:latin typeface="Times New Roman"/>
                <a:cs typeface="Times New Roman"/>
              </a:rPr>
              <a:t>передача</a:t>
            </a:r>
            <a:r>
              <a:rPr lang="ru-RU" sz="2200" b="1" spc="-15" dirty="0" smtClean="0">
                <a:latin typeface="Times New Roman"/>
                <a:cs typeface="Times New Roman"/>
              </a:rPr>
              <a:t> </a:t>
            </a:r>
            <a:r>
              <a:rPr sz="2200" b="1" dirty="0" err="1" smtClean="0">
                <a:latin typeface="Times New Roman"/>
                <a:cs typeface="Times New Roman"/>
              </a:rPr>
              <a:t>им</a:t>
            </a:r>
            <a:r>
              <a:rPr sz="2200" b="1" spc="-30" dirty="0" smtClean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указанных</a:t>
            </a:r>
            <a:r>
              <a:rPr sz="2200" b="1" spc="-8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средств</a:t>
            </a:r>
            <a:r>
              <a:rPr sz="2200" b="1" spc="-75" dirty="0">
                <a:latin typeface="Times New Roman"/>
                <a:cs typeface="Times New Roman"/>
              </a:rPr>
              <a:t> </a:t>
            </a:r>
            <a:r>
              <a:rPr sz="2200" b="1" spc="5" dirty="0">
                <a:latin typeface="Times New Roman"/>
                <a:cs typeface="Times New Roman"/>
              </a:rPr>
              <a:t>и</a:t>
            </a:r>
            <a:r>
              <a:rPr sz="2200" b="1" spc="-10" dirty="0">
                <a:latin typeface="Times New Roman"/>
                <a:cs typeface="Times New Roman"/>
              </a:rPr>
              <a:t> материалов.</a:t>
            </a:r>
            <a:endParaRPr sz="22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800" y="4737434"/>
            <a:ext cx="1246632" cy="124663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678936" y="4737434"/>
            <a:ext cx="2270760" cy="1313815"/>
            <a:chOff x="3965447" y="4654296"/>
            <a:chExt cx="2270760" cy="131381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29455" y="4712208"/>
              <a:ext cx="2124455" cy="115519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5447" y="4654296"/>
              <a:ext cx="2270760" cy="13136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029455" y="4712208"/>
              <a:ext cx="2124075" cy="1151890"/>
            </a:xfrm>
            <a:custGeom>
              <a:avLst/>
              <a:gdLst/>
              <a:ahLst/>
              <a:cxnLst/>
              <a:rect l="l" t="t" r="r" b="b"/>
              <a:pathLst>
                <a:path w="2124075" h="1151889">
                  <a:moveTo>
                    <a:pt x="0" y="0"/>
                  </a:moveTo>
                  <a:lnTo>
                    <a:pt x="2124075" y="1151890"/>
                  </a:lnTo>
                </a:path>
              </a:pathLst>
            </a:custGeom>
            <a:ln w="85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96000" y="4649041"/>
            <a:ext cx="1399032" cy="1402080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7897369" y="4673426"/>
            <a:ext cx="1862455" cy="1356360"/>
            <a:chOff x="8183880" y="4590288"/>
            <a:chExt cx="1862455" cy="1356360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50936" y="4645152"/>
              <a:ext cx="1712976" cy="119786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83880" y="4590288"/>
              <a:ext cx="1862327" cy="135636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250936" y="4645152"/>
              <a:ext cx="1713230" cy="1198245"/>
            </a:xfrm>
            <a:custGeom>
              <a:avLst/>
              <a:gdLst/>
              <a:ahLst/>
              <a:cxnLst/>
              <a:rect l="l" t="t" r="r" b="b"/>
              <a:pathLst>
                <a:path w="1713229" h="1198245">
                  <a:moveTo>
                    <a:pt x="0" y="0"/>
                  </a:moveTo>
                  <a:lnTo>
                    <a:pt x="1712976" y="1197813"/>
                  </a:lnTo>
                </a:path>
              </a:pathLst>
            </a:custGeom>
            <a:ln w="853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20" y="246634"/>
            <a:ext cx="47136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Повторно</a:t>
            </a:r>
            <a:r>
              <a:rPr sz="3600" dirty="0"/>
              <a:t> к</a:t>
            </a:r>
            <a:r>
              <a:rPr sz="3600" spc="-30" dirty="0"/>
              <a:t> сдаче</a:t>
            </a:r>
            <a:r>
              <a:rPr sz="3600" spc="-55" dirty="0"/>
              <a:t> </a:t>
            </a:r>
            <a:r>
              <a:rPr sz="3600" spc="-5" dirty="0"/>
              <a:t>ГИА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04800" y="1219200"/>
            <a:ext cx="11506200" cy="447366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Повторно 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к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сдаче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соответствующему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учебному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предмету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текущем</a:t>
            </a:r>
            <a:r>
              <a:rPr sz="2000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Times New Roman"/>
                <a:cs typeface="Times New Roman"/>
              </a:rPr>
              <a:t>году</a:t>
            </a:r>
            <a:r>
              <a:rPr sz="2000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 err="1">
                <a:solidFill>
                  <a:srgbClr val="404040"/>
                </a:solidFill>
                <a:latin typeface="Times New Roman"/>
                <a:cs typeface="Times New Roman"/>
              </a:rPr>
              <a:t>решению</a:t>
            </a:r>
            <a:r>
              <a:rPr sz="2000" b="1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 smtClean="0">
                <a:solidFill>
                  <a:srgbClr val="404040"/>
                </a:solidFill>
                <a:latin typeface="Times New Roman"/>
                <a:cs typeface="Times New Roman"/>
              </a:rPr>
              <a:t>ГЭК</a:t>
            </a:r>
            <a:r>
              <a:rPr lang="ru-RU" sz="2000" b="1" spc="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допускаются</a:t>
            </a:r>
            <a:r>
              <a:rPr sz="2000" spc="-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следующие</a:t>
            </a:r>
            <a:r>
              <a:rPr sz="20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обучающиеся:</a:t>
            </a:r>
            <a:endParaRPr sz="2000" dirty="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400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lang="ru-RU"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получившие</a:t>
            </a:r>
            <a:r>
              <a:rPr sz="2000" spc="4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2000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неудовлетворительный</a:t>
            </a:r>
            <a:r>
              <a:rPr sz="2000" u="heavy" spc="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результат</a:t>
            </a:r>
            <a:r>
              <a:rPr sz="2000" u="heavy" spc="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</a:t>
            </a:r>
            <a:r>
              <a:rPr sz="200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более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чем</a:t>
            </a:r>
            <a:r>
              <a:rPr sz="2000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0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2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двум</a:t>
            </a:r>
            <a:r>
              <a:rPr sz="20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учебным</a:t>
            </a:r>
            <a:r>
              <a:rPr lang="ru-RU" sz="2000" u="heavy" spc="-5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предметам</a:t>
            </a:r>
            <a:r>
              <a:rPr sz="2000" u="heavy" spc="7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20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кроме</a:t>
            </a:r>
            <a:r>
              <a:rPr sz="2000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участников</a:t>
            </a:r>
            <a:r>
              <a:rPr sz="2000" u="heavy" spc="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ГИА,</a:t>
            </a:r>
            <a:r>
              <a:rPr sz="20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проходящих</a:t>
            </a:r>
            <a:r>
              <a:rPr sz="2000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ГИА-9</a:t>
            </a:r>
            <a:r>
              <a:rPr sz="200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только</a:t>
            </a:r>
            <a:r>
              <a:rPr sz="2000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00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обязательным</a:t>
            </a:r>
            <a:r>
              <a:rPr lang="ru-RU" sz="2000" u="heavy" spc="-15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учебным</a:t>
            </a:r>
            <a:r>
              <a:rPr sz="2000" u="heavy" spc="-4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предметам);</a:t>
            </a:r>
            <a:endParaRPr sz="2000" dirty="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720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lang="ru-RU" sz="2000" u="heavy" spc="-5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</a:t>
            </a:r>
            <a:r>
              <a:rPr sz="2000" u="heavy" spc="-1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явившиеся</a:t>
            </a:r>
            <a:r>
              <a:rPr sz="2000" u="heavy" spc="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на</a:t>
            </a:r>
            <a:r>
              <a:rPr sz="2000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экзамены</a:t>
            </a:r>
            <a:r>
              <a:rPr sz="2000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0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уважительным</a:t>
            </a:r>
            <a:r>
              <a:rPr sz="2000" u="heavy" spc="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причинам</a:t>
            </a:r>
            <a:r>
              <a:rPr sz="2000" b="1" u="heavy" spc="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(болезнь </a:t>
            </a:r>
            <a:r>
              <a:rPr sz="20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иные</a:t>
            </a:r>
            <a:r>
              <a:rPr lang="ru-RU" sz="20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обстоятельства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z="20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подтвержденные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документально);</a:t>
            </a:r>
            <a:endParaRPr sz="2000" dirty="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505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не </a:t>
            </a:r>
            <a:r>
              <a:rPr sz="20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завершившие</a:t>
            </a:r>
            <a:r>
              <a:rPr sz="2000" u="heavy" spc="1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выполнение</a:t>
            </a:r>
            <a:r>
              <a:rPr sz="2000" u="heavy" spc="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экзаменационной</a:t>
            </a:r>
            <a:r>
              <a:rPr sz="2000" u="heavy" spc="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работы</a:t>
            </a:r>
            <a:r>
              <a:rPr sz="2000" u="heavy" spc="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000" u="heavy" spc="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уважительным</a:t>
            </a:r>
            <a:r>
              <a:rPr sz="2000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причинам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(</a:t>
            </a:r>
            <a:r>
              <a:rPr sz="2000"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болезнь</a:t>
            </a:r>
            <a:r>
              <a:rPr sz="20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иные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обстоятельства,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подтвержденные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документально);</a:t>
            </a:r>
            <a:endParaRPr sz="2000" dirty="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509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lang="ru-RU"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апелляция</a:t>
            </a:r>
            <a:r>
              <a:rPr sz="2000" spc="4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которых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нарушении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установленного</a:t>
            </a:r>
            <a:r>
              <a:rPr sz="2000" spc="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порядка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ГИА-9</a:t>
            </a:r>
            <a:r>
              <a:rPr sz="20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конфликтной</a:t>
            </a:r>
            <a:r>
              <a:rPr lang="ru-RU" sz="2000" spc="-2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комиссией</a:t>
            </a:r>
            <a:r>
              <a:rPr sz="2000" spc="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города</a:t>
            </a:r>
            <a:r>
              <a:rPr sz="2000" spc="-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Москвы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была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удовлетворена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sz="2000" dirty="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505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lang="ru-RU" sz="2000" spc="-3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3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результаты</a:t>
            </a:r>
            <a:r>
              <a:rPr sz="2000" spc="5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которых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были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аннулированы</a:t>
            </a:r>
            <a:r>
              <a:rPr sz="20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ГЭК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случае</a:t>
            </a:r>
            <a:r>
              <a:rPr sz="2000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выявления </a:t>
            </a:r>
            <a:r>
              <a:rPr sz="2000" u="heavy" spc="-25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фактов</a:t>
            </a:r>
            <a:r>
              <a:rPr sz="2000" u="heavy" spc="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нарушений</a:t>
            </a:r>
            <a:r>
              <a:rPr lang="ru-RU" sz="2000" u="heavy" spc="-15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20" dirty="0" err="1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установленного</a:t>
            </a:r>
            <a:r>
              <a:rPr sz="2000" u="heavy" spc="60" dirty="0" smtClean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порядка</a:t>
            </a:r>
            <a:r>
              <a:rPr sz="2000" u="heavy" spc="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проведения</a:t>
            </a:r>
            <a:r>
              <a:rPr sz="2000" u="heavy" spc="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ГИА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совершенных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лицами,</a:t>
            </a:r>
            <a:r>
              <a:rPr sz="20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присутствующими</a:t>
            </a:r>
            <a:r>
              <a:rPr sz="2000" spc="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пункте</a:t>
            </a:r>
            <a:r>
              <a:rPr sz="2000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проведения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экзаменов</a:t>
            </a:r>
            <a:r>
              <a:rPr sz="2000"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(далее</a:t>
            </a:r>
            <a:r>
              <a:rPr sz="20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ППЭ)</a:t>
            </a:r>
            <a:r>
              <a:rPr sz="20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день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экзамена,</a:t>
            </a:r>
            <a:r>
              <a:rPr sz="2000" spc="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или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иными</a:t>
            </a:r>
            <a:r>
              <a:rPr sz="20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(неустановленными) </a:t>
            </a:r>
            <a:r>
              <a:rPr sz="2000" spc="-43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лицами.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6287" y="304800"/>
            <a:ext cx="286702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А</a:t>
            </a:r>
            <a:r>
              <a:rPr spc="-25" dirty="0"/>
              <a:t>п</a:t>
            </a:r>
            <a:r>
              <a:rPr spc="-5" dirty="0"/>
              <a:t>елляц</a:t>
            </a:r>
            <a:r>
              <a:rPr spc="-25" dirty="0"/>
              <a:t>и</a:t>
            </a:r>
            <a:r>
              <a:rPr spc="-5" dirty="0"/>
              <a:t>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1082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экзамена по учебному предмету (в день экзамена, не покидая ППЭ)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 (в течение 2 рабочих дней со дня объявления результатов ГИА по соответствующему предмету) 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рассматривается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структуры КИМ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Связанным с нарушением обучающегося требований порядка проведения ГИА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Неправильного оформления экзаменационной работы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363423"/>
            <a:ext cx="64496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Регистрация</a:t>
            </a:r>
            <a:r>
              <a:rPr sz="3600" spc="5" dirty="0"/>
              <a:t> </a:t>
            </a:r>
            <a:r>
              <a:rPr sz="3600" spc="-5" dirty="0"/>
              <a:t>на</a:t>
            </a:r>
            <a:r>
              <a:rPr sz="3600" spc="-15" dirty="0"/>
              <a:t> </a:t>
            </a:r>
            <a:r>
              <a:rPr sz="3600" dirty="0"/>
              <a:t>участие</a:t>
            </a:r>
            <a:r>
              <a:rPr sz="3600" spc="-45" dirty="0"/>
              <a:t> </a:t>
            </a:r>
            <a:r>
              <a:rPr sz="3600" dirty="0"/>
              <a:t>в</a:t>
            </a:r>
            <a:r>
              <a:rPr sz="3600" spc="-5" dirty="0"/>
              <a:t> ГИА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76400" y="1752600"/>
            <a:ext cx="8832215" cy="379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65"/>
              </a:lnSpc>
              <a:spcBef>
                <a:spcPts val="100"/>
              </a:spcBef>
              <a:tabLst>
                <a:tab pos="1484630" algn="l"/>
                <a:tab pos="1941830" algn="l"/>
                <a:tab pos="3097530" algn="l"/>
                <a:tab pos="3395979" algn="l"/>
                <a:tab pos="4420870" algn="l"/>
                <a:tab pos="5719445" algn="l"/>
                <a:tab pos="6179820" algn="l"/>
                <a:tab pos="6487795" algn="l"/>
                <a:tab pos="7472680" algn="l"/>
                <a:tab pos="8237855" algn="l"/>
              </a:tabLst>
            </a:pP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-1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-35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л</a:t>
            </a:r>
            <a:r>
              <a:rPr sz="2400" spc="-10" dirty="0">
                <a:latin typeface="Times New Roman"/>
                <a:cs typeface="Times New Roman"/>
              </a:rPr>
              <a:t>е</a:t>
            </a:r>
            <a:r>
              <a:rPr sz="2400" spc="5" dirty="0">
                <a:latin typeface="Times New Roman"/>
                <a:cs typeface="Times New Roman"/>
              </a:rPr>
              <a:t>ни</a:t>
            </a:r>
            <a:r>
              <a:rPr sz="2400" dirty="0">
                <a:latin typeface="Times New Roman"/>
                <a:cs typeface="Times New Roman"/>
              </a:rPr>
              <a:t>е	</a:t>
            </a:r>
            <a:r>
              <a:rPr sz="2400" spc="10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-50" dirty="0">
                <a:latin typeface="Times New Roman"/>
                <a:cs typeface="Times New Roman"/>
              </a:rPr>
              <a:t>у</a:t>
            </a:r>
            <a:r>
              <a:rPr sz="2400" spc="-10" dirty="0">
                <a:latin typeface="Times New Roman"/>
                <a:cs typeface="Times New Roman"/>
              </a:rPr>
              <a:t>час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1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е	в	</a:t>
            </a:r>
            <a:r>
              <a:rPr sz="2400" spc="-5" dirty="0">
                <a:latin typeface="Times New Roman"/>
                <a:cs typeface="Times New Roman"/>
              </a:rPr>
              <a:t>ГИ</a:t>
            </a:r>
            <a:r>
              <a:rPr sz="2400" spc="-10" dirty="0">
                <a:latin typeface="Times New Roman"/>
                <a:cs typeface="Times New Roman"/>
              </a:rPr>
              <a:t>А-</a:t>
            </a:r>
            <a:r>
              <a:rPr sz="2400" dirty="0">
                <a:latin typeface="Times New Roman"/>
                <a:cs typeface="Times New Roman"/>
              </a:rPr>
              <a:t>9	</a:t>
            </a:r>
            <a:r>
              <a:rPr sz="2400" spc="5" dirty="0">
                <a:latin typeface="Times New Roman"/>
                <a:cs typeface="Times New Roman"/>
              </a:rPr>
              <a:t>п</a:t>
            </a:r>
            <a:r>
              <a:rPr sz="2400" spc="-7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д</a:t>
            </a:r>
            <a:r>
              <a:rPr sz="2400" spc="-10" dirty="0">
                <a:latin typeface="Times New Roman"/>
                <a:cs typeface="Times New Roman"/>
              </a:rPr>
              <a:t>ае</a:t>
            </a:r>
            <a:r>
              <a:rPr sz="2400" spc="25" dirty="0">
                <a:latin typeface="Times New Roman"/>
                <a:cs typeface="Times New Roman"/>
              </a:rPr>
              <a:t>т</a:t>
            </a:r>
            <a:r>
              <a:rPr sz="2400" spc="-10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я	</a:t>
            </a:r>
            <a:r>
              <a:rPr sz="2400" b="1" spc="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о	1	</a:t>
            </a:r>
            <a:r>
              <a:rPr sz="2400" b="1" spc="-30" dirty="0">
                <a:latin typeface="Times New Roman"/>
                <a:cs typeface="Times New Roman"/>
              </a:rPr>
              <a:t>м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r>
              <a:rPr sz="2400" b="1" spc="-20" dirty="0">
                <a:latin typeface="Times New Roman"/>
                <a:cs typeface="Times New Roman"/>
              </a:rPr>
              <a:t>р</a:t>
            </a:r>
            <a:r>
              <a:rPr sz="2400" b="1" spc="40" dirty="0">
                <a:latin typeface="Times New Roman"/>
                <a:cs typeface="Times New Roman"/>
              </a:rPr>
              <a:t>т</a:t>
            </a:r>
            <a:r>
              <a:rPr sz="2400" b="1" dirty="0">
                <a:latin typeface="Times New Roman"/>
                <a:cs typeface="Times New Roman"/>
              </a:rPr>
              <a:t>а	</a:t>
            </a:r>
            <a:r>
              <a:rPr sz="2400" b="1" spc="-5" dirty="0">
                <a:latin typeface="Times New Roman"/>
                <a:cs typeface="Times New Roman"/>
              </a:rPr>
              <a:t>202</a:t>
            </a:r>
            <a:r>
              <a:rPr sz="2400" b="1" dirty="0">
                <a:latin typeface="Times New Roman"/>
                <a:cs typeface="Times New Roman"/>
              </a:rPr>
              <a:t>3	</a:t>
            </a:r>
            <a:r>
              <a:rPr sz="2400" b="1" spc="-85" dirty="0">
                <a:latin typeface="Times New Roman"/>
                <a:cs typeface="Times New Roman"/>
              </a:rPr>
              <a:t>г</a:t>
            </a:r>
            <a:r>
              <a:rPr sz="2400" b="1" spc="-75" dirty="0">
                <a:latin typeface="Times New Roman"/>
                <a:cs typeface="Times New Roman"/>
              </a:rPr>
              <a:t>о</a:t>
            </a:r>
            <a:r>
              <a:rPr sz="2400" b="1" spc="5" dirty="0">
                <a:latin typeface="Times New Roman"/>
                <a:cs typeface="Times New Roman"/>
              </a:rPr>
              <a:t>д</a:t>
            </a:r>
            <a:r>
              <a:rPr sz="2400" b="1" dirty="0">
                <a:latin typeface="Times New Roman"/>
                <a:cs typeface="Times New Roman"/>
              </a:rPr>
              <a:t>а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665"/>
              </a:lnSpc>
            </a:pPr>
            <a:r>
              <a:rPr sz="2400" b="1" spc="-10" dirty="0">
                <a:latin typeface="Times New Roman"/>
                <a:cs typeface="Times New Roman"/>
              </a:rPr>
              <a:t>включительно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450"/>
              </a:lnSpc>
            </a:pPr>
            <a:r>
              <a:rPr sz="2400" dirty="0">
                <a:latin typeface="Times New Roman"/>
                <a:cs typeface="Times New Roman"/>
              </a:rPr>
              <a:t>Участники </a:t>
            </a:r>
            <a:r>
              <a:rPr sz="2400" spc="-10" dirty="0">
                <a:latin typeface="Times New Roman"/>
                <a:cs typeface="Times New Roman"/>
              </a:rPr>
              <a:t>ГИА-9 </a:t>
            </a:r>
            <a:r>
              <a:rPr sz="2400" dirty="0">
                <a:latin typeface="Times New Roman"/>
                <a:cs typeface="Times New Roman"/>
              </a:rPr>
              <a:t>и </a:t>
            </a:r>
            <a:r>
              <a:rPr sz="2400" spc="-5" dirty="0">
                <a:latin typeface="Times New Roman"/>
                <a:cs typeface="Times New Roman"/>
              </a:rPr>
              <a:t>(или) их </a:t>
            </a:r>
            <a:r>
              <a:rPr sz="2400" spc="-10" dirty="0">
                <a:latin typeface="Times New Roman"/>
                <a:cs typeface="Times New Roman"/>
              </a:rPr>
              <a:t>родители </a:t>
            </a:r>
            <a:r>
              <a:rPr sz="2400" spc="-20" dirty="0">
                <a:latin typeface="Times New Roman"/>
                <a:cs typeface="Times New Roman"/>
              </a:rPr>
              <a:t>(законные </a:t>
            </a:r>
            <a:r>
              <a:rPr sz="2400" spc="-5" dirty="0">
                <a:latin typeface="Times New Roman"/>
                <a:cs typeface="Times New Roman"/>
              </a:rPr>
              <a:t>представители 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имеют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право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внести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изменения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уже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существующее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заявление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b="1" spc="10" dirty="0">
                <a:latin typeface="Times New Roman"/>
                <a:cs typeface="Times New Roman"/>
              </a:rPr>
              <a:t>до </a:t>
            </a:r>
            <a:r>
              <a:rPr sz="2400" b="1" spc="-5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r>
              <a:rPr sz="2400" b="1" spc="-5" dirty="0">
                <a:latin typeface="Times New Roman"/>
                <a:cs typeface="Times New Roman"/>
              </a:rPr>
              <a:t> марта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2023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года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включительно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85000"/>
              </a:lnSpc>
            </a:pPr>
            <a:r>
              <a:rPr sz="2400" spc="5" dirty="0">
                <a:latin typeface="Times New Roman"/>
                <a:cs typeface="Times New Roman"/>
              </a:rPr>
              <a:t>После </a:t>
            </a:r>
            <a:r>
              <a:rPr sz="2400" dirty="0">
                <a:latin typeface="Times New Roman"/>
                <a:cs typeface="Times New Roman"/>
              </a:rPr>
              <a:t>регистрации</a:t>
            </a:r>
            <a:r>
              <a:rPr sz="2400" spc="5" dirty="0">
                <a:latin typeface="Times New Roman"/>
                <a:cs typeface="Times New Roman"/>
              </a:rPr>
              <a:t> на </a:t>
            </a:r>
            <a:r>
              <a:rPr sz="2400" spc="-5" dirty="0">
                <a:latin typeface="Times New Roman"/>
                <a:cs typeface="Times New Roman"/>
              </a:rPr>
              <a:t>участие </a:t>
            </a:r>
            <a:r>
              <a:rPr sz="2400" dirty="0">
                <a:latin typeface="Times New Roman"/>
                <a:cs typeface="Times New Roman"/>
              </a:rPr>
              <a:t>в ГИА-9 заявитель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не </a:t>
            </a:r>
            <a:r>
              <a:rPr sz="2400" spc="-5" dirty="0">
                <a:latin typeface="Times New Roman"/>
                <a:cs typeface="Times New Roman"/>
              </a:rPr>
              <a:t>позднее </a:t>
            </a:r>
            <a:r>
              <a:rPr sz="2400" spc="-10" dirty="0">
                <a:latin typeface="Times New Roman"/>
                <a:cs typeface="Times New Roman"/>
              </a:rPr>
              <a:t>чем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за </a:t>
            </a:r>
            <a:r>
              <a:rPr sz="2400" dirty="0">
                <a:latin typeface="Times New Roman"/>
                <a:cs typeface="Times New Roman"/>
              </a:rPr>
              <a:t>2 </a:t>
            </a:r>
            <a:r>
              <a:rPr sz="2400" spc="-10" dirty="0">
                <a:latin typeface="Times New Roman"/>
                <a:cs typeface="Times New Roman"/>
              </a:rPr>
              <a:t>недели </a:t>
            </a:r>
            <a:r>
              <a:rPr sz="2400" dirty="0">
                <a:latin typeface="Times New Roman"/>
                <a:cs typeface="Times New Roman"/>
              </a:rPr>
              <a:t>до </a:t>
            </a:r>
            <a:r>
              <a:rPr sz="2400" spc="-20" dirty="0">
                <a:latin typeface="Times New Roman"/>
                <a:cs typeface="Times New Roman"/>
              </a:rPr>
              <a:t>начала </a:t>
            </a:r>
            <a:r>
              <a:rPr sz="2400" spc="-5" dirty="0">
                <a:latin typeface="Times New Roman"/>
                <a:cs typeface="Times New Roman"/>
              </a:rPr>
              <a:t>экзамена </a:t>
            </a:r>
            <a:r>
              <a:rPr sz="2400" spc="-10" dirty="0">
                <a:latin typeface="Times New Roman"/>
                <a:cs typeface="Times New Roman"/>
              </a:rPr>
              <a:t>получает </a:t>
            </a:r>
            <a:r>
              <a:rPr sz="2400" spc="-15" dirty="0">
                <a:latin typeface="Times New Roman"/>
                <a:cs typeface="Times New Roman"/>
              </a:rPr>
              <a:t>уведомление </a:t>
            </a:r>
            <a:r>
              <a:rPr sz="2400" dirty="0">
                <a:latin typeface="Times New Roman"/>
                <a:cs typeface="Times New Roman"/>
              </a:rPr>
              <a:t>с </a:t>
            </a:r>
            <a:r>
              <a:rPr sz="2400" spc="-15" dirty="0">
                <a:latin typeface="Times New Roman"/>
                <a:cs typeface="Times New Roman"/>
              </a:rPr>
              <a:t>указанием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даты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экзамена,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адреса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места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проведения,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кода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регистрации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необходимого</a:t>
            </a:r>
            <a:r>
              <a:rPr sz="2400" dirty="0">
                <a:latin typeface="Times New Roman"/>
                <a:cs typeface="Times New Roman"/>
              </a:rPr>
              <a:t> для </a:t>
            </a:r>
            <a:r>
              <a:rPr sz="2400" spc="-15" dirty="0">
                <a:latin typeface="Times New Roman"/>
                <a:cs typeface="Times New Roman"/>
              </a:rPr>
              <a:t>получения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результатов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1282" y="318896"/>
            <a:ext cx="74841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Нормативные</a:t>
            </a:r>
            <a:r>
              <a:rPr sz="3600" spc="35" dirty="0"/>
              <a:t> </a:t>
            </a:r>
            <a:r>
              <a:rPr sz="3600" spc="-25" dirty="0"/>
              <a:t>правовые</a:t>
            </a:r>
            <a:r>
              <a:rPr sz="3600" spc="35" dirty="0"/>
              <a:t> </a:t>
            </a:r>
            <a:r>
              <a:rPr sz="3600" spc="-15" dirty="0"/>
              <a:t>документы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227239"/>
            <a:ext cx="11125200" cy="36844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53695" indent="-341630" algn="just">
              <a:lnSpc>
                <a:spcPct val="100000"/>
              </a:lnSpc>
              <a:spcBef>
                <a:spcPts val="245"/>
              </a:spcBef>
              <a:buClr>
                <a:srgbClr val="E36C09"/>
              </a:buClr>
              <a:buFont typeface="Wingdings"/>
              <a:buChar char=""/>
              <a:tabLst>
                <a:tab pos="353695" algn="l"/>
                <a:tab pos="354330" algn="l"/>
              </a:tabLst>
            </a:pPr>
            <a:r>
              <a:rPr sz="2100" b="1" spc="-20" dirty="0">
                <a:latin typeface="Times New Roman"/>
                <a:cs typeface="Times New Roman"/>
              </a:rPr>
              <a:t>ФЕДЕРАЛЬНЫЕ</a:t>
            </a:r>
            <a:r>
              <a:rPr sz="2100" b="1" spc="-105" dirty="0">
                <a:latin typeface="Times New Roman"/>
                <a:cs typeface="Times New Roman"/>
              </a:rPr>
              <a:t> </a:t>
            </a:r>
            <a:r>
              <a:rPr sz="2100" b="1" spc="-10" dirty="0">
                <a:latin typeface="Times New Roman"/>
                <a:cs typeface="Times New Roman"/>
              </a:rPr>
              <a:t>ЗАКОНЫ</a:t>
            </a:r>
            <a:endParaRPr sz="2100" dirty="0">
              <a:latin typeface="Times New Roman"/>
              <a:cs typeface="Times New Roman"/>
            </a:endParaRPr>
          </a:p>
          <a:p>
            <a:pPr marL="12700" algn="just">
              <a:lnSpc>
                <a:spcPts val="2220"/>
              </a:lnSpc>
              <a:spcBef>
                <a:spcPts val="125"/>
              </a:spcBef>
            </a:pPr>
            <a:r>
              <a:rPr sz="2000" spc="-5" dirty="0">
                <a:latin typeface="Times New Roman"/>
                <a:cs typeface="Times New Roman"/>
              </a:rPr>
              <a:t>Федеральный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закон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«Об</a:t>
            </a:r>
            <a:r>
              <a:rPr sz="2000" u="sng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</a:t>
            </a:r>
            <a:r>
              <a:rPr sz="2000" u="sng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2000" u="sng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РФ»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декабря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2012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года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№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273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lang="ru-RU" sz="2000" spc="-5" dirty="0" smtClean="0">
                <a:latin typeface="Times New Roman"/>
                <a:cs typeface="Times New Roman"/>
              </a:rPr>
              <a:t>- </a:t>
            </a:r>
            <a:r>
              <a:rPr sz="2000" spc="-5" dirty="0" smtClean="0">
                <a:latin typeface="Times New Roman"/>
                <a:cs typeface="Times New Roman"/>
              </a:rPr>
              <a:t>ФЗ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изм.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29.07.2017,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02.12.2019</a:t>
            </a:r>
            <a:r>
              <a:rPr sz="2000" spc="5" dirty="0" smtClean="0">
                <a:latin typeface="Times New Roman"/>
                <a:cs typeface="Times New Roman"/>
              </a:rPr>
              <a:t>)</a:t>
            </a:r>
            <a:endParaRPr lang="en-US" sz="2000" spc="5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ts val="2220"/>
              </a:lnSpc>
              <a:spcBef>
                <a:spcPts val="12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53695" indent="-341630" algn="just">
              <a:lnSpc>
                <a:spcPct val="100000"/>
              </a:lnSpc>
              <a:spcBef>
                <a:spcPts val="114"/>
              </a:spcBef>
              <a:buClr>
                <a:srgbClr val="E36C09"/>
              </a:buClr>
              <a:buFont typeface="Wingdings"/>
              <a:buChar char=""/>
              <a:tabLst>
                <a:tab pos="353695" algn="l"/>
                <a:tab pos="354330" algn="l"/>
              </a:tabLst>
            </a:pPr>
            <a:r>
              <a:rPr sz="21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ПРИКАЗЫ</a:t>
            </a:r>
            <a:r>
              <a:rPr sz="21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МИНПРОСВЕЩЕНИЯ</a:t>
            </a:r>
            <a:r>
              <a:rPr sz="21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1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b="1" u="sng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РОСОБРНАДЗОРА</a:t>
            </a:r>
            <a:r>
              <a:rPr lang="ru-RU" sz="2100" b="1" u="sng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b="1" u="sng" spc="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РОССИИ</a:t>
            </a:r>
            <a:endParaRPr lang="en-US" sz="2100" b="1" u="sng" spc="5" dirty="0" smtClean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353695" indent="-341630" algn="just">
              <a:lnSpc>
                <a:spcPct val="100000"/>
              </a:lnSpc>
              <a:spcBef>
                <a:spcPts val="114"/>
              </a:spcBef>
              <a:buClr>
                <a:srgbClr val="E36C09"/>
              </a:buClr>
              <a:buFont typeface="Wingdings"/>
              <a:buChar char=""/>
              <a:tabLst>
                <a:tab pos="353695" algn="l"/>
                <a:tab pos="354330" algn="l"/>
              </a:tabLst>
            </a:pPr>
            <a:endParaRPr sz="2100" b="1" u="sng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84800"/>
              </a:lnSpc>
              <a:spcBef>
                <a:spcPts val="530"/>
              </a:spcBef>
            </a:pP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Приказ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Министерства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просвещения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РФ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Федеральной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службы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надзору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 сфере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образования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 </a:t>
            </a:r>
            <a:r>
              <a:rPr sz="2100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науки 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от 07.11.2018 </a:t>
            </a:r>
            <a:r>
              <a:rPr sz="2100" u="sng" spc="-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г.</a:t>
            </a:r>
            <a:r>
              <a:rPr sz="2100" u="sng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№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189/1513 </a:t>
            </a:r>
            <a:r>
              <a:rPr sz="2100" spc="-10" dirty="0">
                <a:latin typeface="Times New Roman"/>
                <a:cs typeface="Times New Roman"/>
              </a:rPr>
              <a:t>«Об 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утверждении </a:t>
            </a:r>
            <a:r>
              <a:rPr sz="2100" spc="-5" dirty="0">
                <a:latin typeface="Times New Roman"/>
                <a:cs typeface="Times New Roman"/>
              </a:rPr>
              <a:t>Порядка проведения </a:t>
            </a:r>
            <a:r>
              <a:rPr sz="2100" spc="-15" dirty="0">
                <a:latin typeface="Times New Roman"/>
                <a:cs typeface="Times New Roman"/>
              </a:rPr>
              <a:t>государственной итоговой </a:t>
            </a:r>
            <a:r>
              <a:rPr sz="2100" dirty="0">
                <a:latin typeface="Times New Roman"/>
                <a:cs typeface="Times New Roman"/>
              </a:rPr>
              <a:t>аттестации </a:t>
            </a:r>
            <a:r>
              <a:rPr sz="2100" spc="5" dirty="0">
                <a:latin typeface="Times New Roman"/>
                <a:cs typeface="Times New Roman"/>
              </a:rPr>
              <a:t> по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образовательным</a:t>
            </a:r>
            <a:r>
              <a:rPr sz="2100" spc="-1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программам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основного</a:t>
            </a:r>
            <a:r>
              <a:rPr sz="2100" spc="-7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общего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образования»</a:t>
            </a:r>
          </a:p>
          <a:p>
            <a:pPr marL="12700" algn="just">
              <a:lnSpc>
                <a:spcPts val="2330"/>
              </a:lnSpc>
              <a:spcBef>
                <a:spcPts val="145"/>
              </a:spcBef>
            </a:pPr>
            <a:r>
              <a:rPr sz="2100" spc="-10" dirty="0">
                <a:latin typeface="Times New Roman"/>
                <a:cs typeface="Times New Roman"/>
              </a:rPr>
              <a:t>Приказ</a:t>
            </a:r>
            <a:r>
              <a:rPr sz="2100" spc="39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Министерства</a:t>
            </a:r>
            <a:r>
              <a:rPr sz="2100" spc="38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просвещение</a:t>
            </a:r>
            <a:r>
              <a:rPr sz="2100" spc="365" dirty="0">
                <a:latin typeface="Times New Roman"/>
                <a:cs typeface="Times New Roman"/>
              </a:rPr>
              <a:t> </a:t>
            </a:r>
            <a:r>
              <a:rPr sz="2100" spc="-20" dirty="0">
                <a:latin typeface="Times New Roman"/>
                <a:cs typeface="Times New Roman"/>
              </a:rPr>
              <a:t>РФ</a:t>
            </a:r>
            <a:r>
              <a:rPr sz="2100" spc="36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от</a:t>
            </a:r>
            <a:r>
              <a:rPr sz="2100" spc="37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5</a:t>
            </a:r>
            <a:r>
              <a:rPr sz="2100" spc="36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октября</a:t>
            </a:r>
            <a:r>
              <a:rPr sz="2100" spc="36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2020</a:t>
            </a:r>
            <a:r>
              <a:rPr sz="2100" spc="360" dirty="0">
                <a:latin typeface="Times New Roman"/>
                <a:cs typeface="Times New Roman"/>
              </a:rPr>
              <a:t> </a:t>
            </a:r>
            <a:r>
              <a:rPr sz="2100" spc="-30" dirty="0">
                <a:latin typeface="Times New Roman"/>
                <a:cs typeface="Times New Roman"/>
              </a:rPr>
              <a:t>года</a:t>
            </a:r>
            <a:r>
              <a:rPr sz="2100" spc="365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№</a:t>
            </a:r>
            <a:r>
              <a:rPr sz="2100" spc="385" dirty="0">
                <a:latin typeface="Times New Roman"/>
                <a:cs typeface="Times New Roman"/>
              </a:rPr>
              <a:t> </a:t>
            </a:r>
            <a:r>
              <a:rPr sz="2100" spc="-20" dirty="0" smtClean="0">
                <a:latin typeface="Times New Roman"/>
                <a:cs typeface="Times New Roman"/>
              </a:rPr>
              <a:t>546</a:t>
            </a:r>
            <a:r>
              <a:rPr lang="ru-RU" sz="2100" spc="-20" dirty="0" smtClean="0">
                <a:latin typeface="Times New Roman"/>
                <a:cs typeface="Times New Roman"/>
              </a:rPr>
              <a:t> </a:t>
            </a:r>
            <a:r>
              <a:rPr sz="2100" u="sng" spc="-10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«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	</a:t>
            </a:r>
            <a:r>
              <a:rPr sz="2100" u="sng" spc="-5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утверждении</a:t>
            </a:r>
            <a:r>
              <a:rPr lang="ru-RU" sz="2100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10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Порядка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заполнения,	учета	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	</a:t>
            </a:r>
            <a:r>
              <a:rPr sz="21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выдачи	</a:t>
            </a:r>
            <a:r>
              <a:rPr sz="21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аттестатов	</a:t>
            </a:r>
            <a:r>
              <a:rPr sz="2100" u="sng" spc="-25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</a:t>
            </a:r>
            <a:r>
              <a:rPr lang="ru-RU" sz="2100" u="sng" spc="-2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dirty="0" err="1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основном</a:t>
            </a:r>
            <a:r>
              <a:rPr sz="2100" u="sng" spc="-3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100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среднем</a:t>
            </a:r>
            <a:r>
              <a:rPr sz="2100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100" u="sng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</a:t>
            </a:r>
            <a:r>
              <a:rPr sz="2100" u="sng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 </a:t>
            </a:r>
            <a:r>
              <a:rPr sz="2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их</a:t>
            </a:r>
            <a:r>
              <a:rPr sz="21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sng" spc="-1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дубликатов</a:t>
            </a:r>
            <a:r>
              <a:rPr sz="2100" u="sng" spc="-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»</a:t>
            </a:r>
            <a:endParaRPr sz="2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419" y="137921"/>
            <a:ext cx="7804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Порядок</a:t>
            </a:r>
            <a:r>
              <a:rPr sz="3600" spc="-30" dirty="0"/>
              <a:t> </a:t>
            </a:r>
            <a:r>
              <a:rPr sz="3600" spc="-20" dirty="0"/>
              <a:t>проведения</a:t>
            </a:r>
            <a:r>
              <a:rPr sz="3600" spc="35" dirty="0"/>
              <a:t> </a:t>
            </a:r>
            <a:r>
              <a:rPr sz="3600" spc="-5" dirty="0"/>
              <a:t>ГИА</a:t>
            </a:r>
            <a:r>
              <a:rPr sz="3600" spc="-40" dirty="0"/>
              <a:t> </a:t>
            </a:r>
            <a:r>
              <a:rPr sz="3600" dirty="0"/>
              <a:t>в</a:t>
            </a:r>
            <a:r>
              <a:rPr sz="3600" spc="-15" dirty="0"/>
              <a:t> </a:t>
            </a:r>
            <a:r>
              <a:rPr sz="3600" dirty="0"/>
              <a:t>2023</a:t>
            </a:r>
            <a:r>
              <a:rPr sz="3600" spc="-10" dirty="0"/>
              <a:t> </a:t>
            </a:r>
            <a:r>
              <a:rPr sz="3600" spc="-50" dirty="0"/>
              <a:t>году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66800" y="914400"/>
            <a:ext cx="10058400" cy="5539336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b="1" spc="-10" dirty="0">
                <a:latin typeface="Times New Roman"/>
                <a:cs typeface="Times New Roman"/>
              </a:rPr>
              <a:t>ФОРМЫ</a:t>
            </a:r>
            <a:endParaRPr sz="2800" dirty="0">
              <a:latin typeface="Times New Roman"/>
              <a:cs typeface="Times New Roman"/>
            </a:endParaRPr>
          </a:p>
          <a:p>
            <a:pPr marL="356870" marR="483234" indent="-182880">
              <a:lnSpc>
                <a:spcPts val="3020"/>
              </a:lnSpc>
              <a:spcBef>
                <a:spcPts val="725"/>
              </a:spcBef>
              <a:buClr>
                <a:srgbClr val="E36C09"/>
              </a:buClr>
              <a:buFont typeface="Microsoft Sans Serif"/>
              <a:buChar char="•"/>
              <a:tabLst>
                <a:tab pos="357505" algn="l"/>
              </a:tabLst>
            </a:pPr>
            <a:r>
              <a:rPr sz="2800" b="1" spc="5" dirty="0">
                <a:solidFill>
                  <a:srgbClr val="006FC0"/>
                </a:solidFill>
                <a:latin typeface="Times New Roman"/>
                <a:cs typeface="Times New Roman"/>
              </a:rPr>
              <a:t>ОГЭ</a:t>
            </a:r>
            <a:r>
              <a:rPr sz="2800"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-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основной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государственный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экзамен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(КИМ,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задания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стандартизированной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формы);</a:t>
            </a:r>
          </a:p>
          <a:p>
            <a:pPr marL="356870" marR="850265" indent="-182880">
              <a:lnSpc>
                <a:spcPct val="90300"/>
              </a:lnSpc>
              <a:spcBef>
                <a:spcPts val="625"/>
              </a:spcBef>
              <a:buClr>
                <a:srgbClr val="E36C09"/>
              </a:buClr>
              <a:buFont typeface="Microsoft Sans Serif"/>
              <a:buChar char="•"/>
              <a:tabLst>
                <a:tab pos="357505" algn="l"/>
              </a:tabLst>
            </a:pPr>
            <a:r>
              <a:rPr sz="2800" b="1" dirty="0">
                <a:solidFill>
                  <a:srgbClr val="006FC0"/>
                </a:solidFill>
                <a:latin typeface="Times New Roman"/>
                <a:cs typeface="Times New Roman"/>
              </a:rPr>
              <a:t>ГВЭ </a:t>
            </a:r>
            <a:r>
              <a:rPr lang="ru-RU" sz="2800" spc="5" dirty="0">
                <a:latin typeface="Times New Roman"/>
                <a:cs typeface="Times New Roman"/>
              </a:rPr>
              <a:t>-</a:t>
            </a:r>
            <a:r>
              <a:rPr sz="2800" spc="5" dirty="0" smtClean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государственный </a:t>
            </a:r>
            <a:r>
              <a:rPr sz="2800" dirty="0">
                <a:latin typeface="Times New Roman"/>
                <a:cs typeface="Times New Roman"/>
              </a:rPr>
              <a:t>выпускной </a:t>
            </a:r>
            <a:r>
              <a:rPr sz="2800" spc="-10" dirty="0">
                <a:latin typeface="Times New Roman"/>
                <a:cs typeface="Times New Roman"/>
              </a:rPr>
              <a:t>экзамен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(письменная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и/или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устная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форма: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тексты,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темы,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задания, билеты) </a:t>
            </a:r>
            <a:r>
              <a:rPr lang="ru-RU" sz="2800" spc="5" dirty="0">
                <a:latin typeface="Times New Roman"/>
                <a:cs typeface="Times New Roman"/>
              </a:rPr>
              <a:t>-</a:t>
            </a:r>
            <a:r>
              <a:rPr sz="2800" spc="5" dirty="0" smtClean="0"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предусмотрена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для </a:t>
            </a:r>
            <a:r>
              <a:rPr sz="20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учащихся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с </a:t>
            </a:r>
            <a:r>
              <a:rPr sz="2000" b="1" dirty="0">
                <a:solidFill>
                  <a:srgbClr val="006FC0"/>
                </a:solidFill>
                <a:latin typeface="Times New Roman"/>
                <a:cs typeface="Times New Roman"/>
              </a:rPr>
              <a:t>ОВЗ, </a:t>
            </a:r>
            <a:r>
              <a:rPr sz="2000" b="1" spc="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инвалидов,</a:t>
            </a:r>
            <a:r>
              <a:rPr sz="2000" b="1" spc="-4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детей-инвалидов</a:t>
            </a:r>
            <a:endParaRPr sz="2000" dirty="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spcBef>
                <a:spcPts val="325"/>
              </a:spcBef>
            </a:pPr>
            <a:r>
              <a:rPr sz="2800" b="1" dirty="0">
                <a:latin typeface="Times New Roman"/>
                <a:cs typeface="Times New Roman"/>
              </a:rPr>
              <a:t>ПРЕДМЕТЫ</a:t>
            </a:r>
            <a:endParaRPr sz="2800" dirty="0">
              <a:latin typeface="Times New Roman"/>
              <a:cs typeface="Times New Roman"/>
            </a:endParaRPr>
          </a:p>
          <a:p>
            <a:pPr marL="57785" algn="just">
              <a:lnSpc>
                <a:spcPct val="100000"/>
              </a:lnSpc>
              <a:spcBef>
                <a:spcPts val="340"/>
              </a:spcBef>
            </a:pP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Обязательные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предметы</a:t>
            </a:r>
            <a:r>
              <a:rPr sz="2400" b="1" spc="-5" dirty="0">
                <a:latin typeface="Times New Roman"/>
                <a:cs typeface="Times New Roman"/>
              </a:rPr>
              <a:t>: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русский</a:t>
            </a:r>
            <a:r>
              <a:rPr sz="28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Times New Roman"/>
                <a:cs typeface="Times New Roman"/>
              </a:rPr>
              <a:t>язык,</a:t>
            </a:r>
            <a:r>
              <a:rPr sz="2800" b="1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математика</a:t>
            </a:r>
            <a:endParaRPr sz="2800" dirty="0">
              <a:latin typeface="Times New Roman"/>
              <a:cs typeface="Times New Roman"/>
            </a:endParaRPr>
          </a:p>
          <a:p>
            <a:pPr marL="57785" marR="5080" algn="just">
              <a:lnSpc>
                <a:spcPct val="90000"/>
              </a:lnSpc>
              <a:spcBef>
                <a:spcPts val="675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Предметы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выбору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(два предмета*)</a:t>
            </a:r>
            <a:r>
              <a:rPr sz="2400" dirty="0">
                <a:latin typeface="Times New Roman"/>
                <a:cs typeface="Times New Roman"/>
              </a:rPr>
              <a:t>: </a:t>
            </a:r>
            <a:r>
              <a:rPr sz="2800" spc="-10" dirty="0">
                <a:latin typeface="Times New Roman"/>
                <a:cs typeface="Times New Roman"/>
              </a:rPr>
              <a:t>литература, </a:t>
            </a:r>
            <a:r>
              <a:rPr sz="2800" spc="-5" dirty="0">
                <a:latin typeface="Times New Roman"/>
                <a:cs typeface="Times New Roman"/>
              </a:rPr>
              <a:t>физика, </a:t>
            </a:r>
            <a:r>
              <a:rPr sz="2800" spc="-6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химия,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биология,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география,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история,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обществознание,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иностранные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языки,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информатика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ИКТ</a:t>
            </a:r>
          </a:p>
          <a:p>
            <a:pPr marL="12700">
              <a:lnSpc>
                <a:spcPts val="2050"/>
              </a:lnSpc>
              <a:spcBef>
                <a:spcPts val="2610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b="1" dirty="0">
                <a:solidFill>
                  <a:srgbClr val="548ED4"/>
                </a:solidFill>
                <a:latin typeface="Times New Roman"/>
                <a:cs typeface="Times New Roman"/>
              </a:rPr>
              <a:t>для</a:t>
            </a:r>
            <a:r>
              <a:rPr sz="1800" b="1" spc="2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548ED4"/>
                </a:solidFill>
                <a:latin typeface="Times New Roman"/>
                <a:cs typeface="Times New Roman"/>
              </a:rPr>
              <a:t>учащихся</a:t>
            </a:r>
            <a:r>
              <a:rPr sz="1800" b="1" spc="2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48ED4"/>
                </a:solidFill>
                <a:latin typeface="Times New Roman"/>
                <a:cs typeface="Times New Roman"/>
              </a:rPr>
              <a:t>с</a:t>
            </a:r>
            <a:r>
              <a:rPr sz="1800" b="1" spc="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48ED4"/>
                </a:solidFill>
                <a:latin typeface="Times New Roman"/>
                <a:cs typeface="Times New Roman"/>
              </a:rPr>
              <a:t>ОВЗ,</a:t>
            </a:r>
            <a:r>
              <a:rPr sz="1800" b="1" spc="-3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48ED4"/>
                </a:solidFill>
                <a:latin typeface="Times New Roman"/>
                <a:cs typeface="Times New Roman"/>
              </a:rPr>
              <a:t>инвалидов,</a:t>
            </a:r>
            <a:r>
              <a:rPr sz="1800" b="1" spc="4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48ED4"/>
                </a:solidFill>
                <a:latin typeface="Times New Roman"/>
                <a:cs typeface="Times New Roman"/>
              </a:rPr>
              <a:t>детей-инвалидов</a:t>
            </a:r>
            <a:r>
              <a:rPr sz="1800" b="1" spc="7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 err="1">
                <a:solidFill>
                  <a:srgbClr val="548ED4"/>
                </a:solidFill>
                <a:latin typeface="Times New Roman"/>
                <a:cs typeface="Times New Roman"/>
              </a:rPr>
              <a:t>количество</a:t>
            </a:r>
            <a:r>
              <a:rPr sz="1800" b="1" spc="10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 err="1" smtClean="0">
                <a:solidFill>
                  <a:srgbClr val="548ED4"/>
                </a:solidFill>
                <a:latin typeface="Times New Roman"/>
                <a:cs typeface="Times New Roman"/>
              </a:rPr>
              <a:t>сдаваемых</a:t>
            </a:r>
            <a:r>
              <a:rPr lang="ru-RU" sz="1800" b="1" spc="-5" dirty="0" smtClean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 err="1" smtClean="0">
                <a:solidFill>
                  <a:srgbClr val="548ED4"/>
                </a:solidFill>
                <a:latin typeface="Times New Roman"/>
                <a:cs typeface="Times New Roman"/>
              </a:rPr>
              <a:t>предметов</a:t>
            </a:r>
            <a:r>
              <a:rPr sz="1800" b="1" spc="90" dirty="0" smtClean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48ED4"/>
                </a:solidFill>
                <a:latin typeface="Times New Roman"/>
                <a:cs typeface="Times New Roman"/>
              </a:rPr>
              <a:t>по</a:t>
            </a:r>
            <a:r>
              <a:rPr sz="1800" b="1" spc="-1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548ED4"/>
                </a:solidFill>
                <a:latin typeface="Times New Roman"/>
                <a:cs typeface="Times New Roman"/>
              </a:rPr>
              <a:t>их</a:t>
            </a:r>
            <a:r>
              <a:rPr sz="1800" b="1" spc="1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548ED4"/>
                </a:solidFill>
                <a:latin typeface="Times New Roman"/>
                <a:cs typeface="Times New Roman"/>
              </a:rPr>
              <a:t>желанию</a:t>
            </a:r>
            <a:r>
              <a:rPr sz="1800" b="1" spc="2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rgbClr val="548ED4"/>
                </a:solidFill>
                <a:latin typeface="Times New Roman"/>
                <a:cs typeface="Times New Roman"/>
              </a:rPr>
              <a:t>может</a:t>
            </a:r>
            <a:r>
              <a:rPr sz="1800" b="1" spc="3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548ED4"/>
                </a:solidFill>
                <a:latin typeface="Times New Roman"/>
                <a:cs typeface="Times New Roman"/>
              </a:rPr>
              <a:t>быть</a:t>
            </a:r>
            <a:r>
              <a:rPr sz="1800" b="1" spc="1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548ED4"/>
                </a:solidFill>
                <a:latin typeface="Times New Roman"/>
                <a:cs typeface="Times New Roman"/>
              </a:rPr>
              <a:t>сокращено</a:t>
            </a:r>
            <a:r>
              <a:rPr sz="1800" b="1" spc="114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548ED4"/>
                </a:solidFill>
                <a:latin typeface="Times New Roman"/>
                <a:cs typeface="Times New Roman"/>
              </a:rPr>
              <a:t>до</a:t>
            </a:r>
            <a:r>
              <a:rPr sz="1800" b="1" spc="-1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548ED4"/>
                </a:solidFill>
                <a:latin typeface="Times New Roman"/>
                <a:cs typeface="Times New Roman"/>
              </a:rPr>
              <a:t>двух</a:t>
            </a:r>
            <a:r>
              <a:rPr sz="1800" b="1" spc="-1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548ED4"/>
                </a:solidFill>
                <a:latin typeface="Times New Roman"/>
                <a:cs typeface="Times New Roman"/>
              </a:rPr>
              <a:t>обязательных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7839" y="30302"/>
            <a:ext cx="78073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Порядок</a:t>
            </a:r>
            <a:r>
              <a:rPr sz="3600" spc="-10" dirty="0"/>
              <a:t> </a:t>
            </a:r>
            <a:r>
              <a:rPr sz="3600" spc="-20" dirty="0"/>
              <a:t>проведения</a:t>
            </a:r>
            <a:r>
              <a:rPr sz="3600" spc="45" dirty="0"/>
              <a:t> </a:t>
            </a:r>
            <a:r>
              <a:rPr sz="3600" spc="-5" dirty="0"/>
              <a:t>ГИА</a:t>
            </a:r>
            <a:r>
              <a:rPr sz="3600" spc="-15" dirty="0"/>
              <a:t> </a:t>
            </a:r>
            <a:r>
              <a:rPr sz="3600" dirty="0"/>
              <a:t>в</a:t>
            </a:r>
            <a:r>
              <a:rPr sz="3600" spc="-5" dirty="0"/>
              <a:t> </a:t>
            </a:r>
            <a:r>
              <a:rPr sz="3600" dirty="0"/>
              <a:t>2023</a:t>
            </a:r>
            <a:r>
              <a:rPr sz="3600" spc="10" dirty="0"/>
              <a:t> </a:t>
            </a:r>
            <a:r>
              <a:rPr sz="3600" spc="-55" dirty="0"/>
              <a:t>году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81171" y="4683252"/>
            <a:ext cx="5840095" cy="9809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latin typeface="Times New Roman"/>
                <a:cs typeface="Times New Roman"/>
              </a:rPr>
              <a:t>8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февраля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2023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25" dirty="0" err="1">
                <a:latin typeface="Times New Roman"/>
                <a:cs typeface="Times New Roman"/>
              </a:rPr>
              <a:t>года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sz="1800" spc="-10" dirty="0" smtClean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основной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срок</a:t>
            </a:r>
            <a:r>
              <a:rPr sz="1800" spc="-10" dirty="0">
                <a:latin typeface="Times New Roman"/>
                <a:cs typeface="Times New Roman"/>
              </a:rPr>
              <a:t> проведения</a:t>
            </a:r>
            <a:endParaRPr sz="1800" dirty="0">
              <a:latin typeface="Times New Roman"/>
              <a:cs typeface="Times New Roman"/>
            </a:endParaRPr>
          </a:p>
          <a:p>
            <a:pPr marL="228600" marR="225425" algn="ctr">
              <a:lnSpc>
                <a:spcPct val="120000"/>
              </a:lnSpc>
            </a:pPr>
            <a:r>
              <a:rPr sz="1800" spc="5" dirty="0">
                <a:latin typeface="Times New Roman"/>
                <a:cs typeface="Times New Roman"/>
              </a:rPr>
              <a:t>15</a:t>
            </a:r>
            <a:r>
              <a:rPr sz="1800" spc="-10" dirty="0">
                <a:latin typeface="Times New Roman"/>
                <a:cs typeface="Times New Roman"/>
              </a:rPr>
              <a:t> марта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2023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5" dirty="0" err="1">
                <a:latin typeface="Times New Roman"/>
                <a:cs typeface="Times New Roman"/>
              </a:rPr>
              <a:t>года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- </a:t>
            </a:r>
            <a:r>
              <a:rPr sz="1800" spc="-10" dirty="0" err="1" smtClean="0">
                <a:latin typeface="Times New Roman"/>
                <a:cs typeface="Times New Roman"/>
              </a:rPr>
              <a:t>дополнительный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срок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проведения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15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мая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2023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 err="1">
                <a:latin typeface="Times New Roman"/>
                <a:cs typeface="Times New Roman"/>
              </a:rPr>
              <a:t>года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-</a:t>
            </a:r>
            <a:r>
              <a:rPr sz="1800" spc="-5" dirty="0" smtClean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дополнительный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срок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проведения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8967" y="908303"/>
            <a:ext cx="8848725" cy="366712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575051" y="6066840"/>
            <a:ext cx="670305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Итоговое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собеседование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как</a:t>
            </a:r>
            <a:r>
              <a:rPr sz="1800" spc="-10" dirty="0">
                <a:latin typeface="Times New Roman"/>
                <a:cs typeface="Times New Roman"/>
              </a:rPr>
              <a:t> условие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допуска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ГИА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-9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бессрочное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9429" y="198246"/>
            <a:ext cx="7332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0" dirty="0"/>
              <a:t>Итоговое</a:t>
            </a:r>
            <a:r>
              <a:rPr sz="3600" dirty="0"/>
              <a:t> </a:t>
            </a:r>
            <a:r>
              <a:rPr sz="3600" spc="-10" dirty="0"/>
              <a:t>собеседование </a:t>
            </a:r>
            <a:r>
              <a:rPr sz="3600" dirty="0"/>
              <a:t>в</a:t>
            </a:r>
            <a:r>
              <a:rPr sz="3600" spc="-20" dirty="0"/>
              <a:t> </a:t>
            </a:r>
            <a:r>
              <a:rPr sz="3600" dirty="0"/>
              <a:t>2023</a:t>
            </a:r>
            <a:r>
              <a:rPr sz="3600" spc="5" dirty="0"/>
              <a:t> </a:t>
            </a:r>
            <a:r>
              <a:rPr sz="3600" spc="-50" dirty="0"/>
              <a:t>году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75857" y="948845"/>
            <a:ext cx="3753485" cy="87439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1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1600" b="1" i="1" spc="-10" dirty="0">
                <a:solidFill>
                  <a:srgbClr val="548ED4"/>
                </a:solidFill>
                <a:latin typeface="Times New Roman"/>
                <a:cs typeface="Times New Roman"/>
              </a:rPr>
              <a:t>О</a:t>
            </a:r>
            <a:r>
              <a:rPr sz="1600" b="1" i="1" spc="-55" dirty="0">
                <a:solidFill>
                  <a:srgbClr val="548ED4"/>
                </a:solidFill>
                <a:latin typeface="Times New Roman"/>
                <a:cs typeface="Times New Roman"/>
              </a:rPr>
              <a:t>б</a:t>
            </a:r>
            <a:r>
              <a:rPr sz="1600" b="1" i="1" spc="10" dirty="0">
                <a:solidFill>
                  <a:srgbClr val="548ED4"/>
                </a:solidFill>
                <a:latin typeface="Times New Roman"/>
                <a:cs typeface="Times New Roman"/>
              </a:rPr>
              <a:t>я</a:t>
            </a:r>
            <a:r>
              <a:rPr sz="1600" b="1" i="1" spc="-5" dirty="0">
                <a:solidFill>
                  <a:srgbClr val="548ED4"/>
                </a:solidFill>
                <a:latin typeface="Times New Roman"/>
                <a:cs typeface="Times New Roman"/>
              </a:rPr>
              <a:t>з</a:t>
            </a:r>
            <a:r>
              <a:rPr sz="1600" b="1" i="1" spc="-15" dirty="0">
                <a:solidFill>
                  <a:srgbClr val="548ED4"/>
                </a:solidFill>
                <a:latin typeface="Times New Roman"/>
                <a:cs typeface="Times New Roman"/>
              </a:rPr>
              <a:t>а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т</a:t>
            </a:r>
            <a:r>
              <a:rPr sz="1600" b="1" i="1" spc="-45" dirty="0">
                <a:solidFill>
                  <a:srgbClr val="548ED4"/>
                </a:solidFill>
                <a:latin typeface="Times New Roman"/>
                <a:cs typeface="Times New Roman"/>
              </a:rPr>
              <a:t>е</a:t>
            </a:r>
            <a:r>
              <a:rPr sz="1600" b="1" i="1" spc="-5" dirty="0">
                <a:solidFill>
                  <a:srgbClr val="548ED4"/>
                </a:solidFill>
                <a:latin typeface="Times New Roman"/>
                <a:cs typeface="Times New Roman"/>
              </a:rPr>
              <a:t>л</a:t>
            </a:r>
            <a:r>
              <a:rPr sz="1600" b="1" i="1" spc="-20" dirty="0">
                <a:solidFill>
                  <a:srgbClr val="548ED4"/>
                </a:solidFill>
                <a:latin typeface="Times New Roman"/>
                <a:cs typeface="Times New Roman"/>
              </a:rPr>
              <a:t>ь</a:t>
            </a:r>
            <a:r>
              <a:rPr sz="1600" b="1" i="1" spc="-25" dirty="0">
                <a:solidFill>
                  <a:srgbClr val="548ED4"/>
                </a:solidFill>
                <a:latin typeface="Times New Roman"/>
                <a:cs typeface="Times New Roman"/>
              </a:rPr>
              <a:t>н</a:t>
            </a:r>
            <a:r>
              <a:rPr sz="1600" b="1" i="1" spc="-10" dirty="0">
                <a:solidFill>
                  <a:srgbClr val="548ED4"/>
                </a:solidFill>
                <a:latin typeface="Times New Roman"/>
                <a:cs typeface="Times New Roman"/>
              </a:rPr>
              <a:t>о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е</a:t>
            </a:r>
            <a:r>
              <a:rPr sz="1600" b="1" i="1" spc="-8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ус</a:t>
            </a:r>
            <a:r>
              <a:rPr sz="1600" b="1" i="1" spc="-5" dirty="0">
                <a:solidFill>
                  <a:srgbClr val="548ED4"/>
                </a:solidFill>
                <a:latin typeface="Times New Roman"/>
                <a:cs typeface="Times New Roman"/>
              </a:rPr>
              <a:t>л</a:t>
            </a:r>
            <a:r>
              <a:rPr sz="1600" b="1" i="1" spc="10" dirty="0">
                <a:solidFill>
                  <a:srgbClr val="548ED4"/>
                </a:solidFill>
                <a:latin typeface="Times New Roman"/>
                <a:cs typeface="Times New Roman"/>
              </a:rPr>
              <a:t>о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в</a:t>
            </a:r>
            <a:r>
              <a:rPr sz="1600" b="1" i="1" spc="-5" dirty="0">
                <a:solidFill>
                  <a:srgbClr val="548ED4"/>
                </a:solidFill>
                <a:latin typeface="Times New Roman"/>
                <a:cs typeface="Times New Roman"/>
              </a:rPr>
              <a:t>и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е</a:t>
            </a:r>
            <a:r>
              <a:rPr sz="1600" b="1" i="1" spc="-5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уч</a:t>
            </a:r>
            <a:r>
              <a:rPr sz="1600" b="1" i="1" spc="10" dirty="0">
                <a:solidFill>
                  <a:srgbClr val="548ED4"/>
                </a:solidFill>
                <a:latin typeface="Times New Roman"/>
                <a:cs typeface="Times New Roman"/>
              </a:rPr>
              <a:t>а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с</a:t>
            </a:r>
            <a:r>
              <a:rPr sz="1600" b="1" i="1" spc="45" dirty="0">
                <a:solidFill>
                  <a:srgbClr val="548ED4"/>
                </a:solidFill>
                <a:latin typeface="Times New Roman"/>
                <a:cs typeface="Times New Roman"/>
              </a:rPr>
              <a:t>т</a:t>
            </a:r>
            <a:r>
              <a:rPr sz="1600" b="1" i="1" spc="-5" dirty="0">
                <a:solidFill>
                  <a:srgbClr val="548ED4"/>
                </a:solidFill>
                <a:latin typeface="Times New Roman"/>
                <a:cs typeface="Times New Roman"/>
              </a:rPr>
              <a:t>и</a:t>
            </a: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я</a:t>
            </a:r>
            <a:r>
              <a:rPr sz="1600" b="1" i="1" spc="-12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в</a:t>
            </a:r>
            <a:r>
              <a:rPr sz="1600" b="1" i="1" spc="-2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spc="-35" dirty="0">
                <a:solidFill>
                  <a:srgbClr val="548ED4"/>
                </a:solidFill>
                <a:latin typeface="Times New Roman"/>
                <a:cs typeface="Times New Roman"/>
              </a:rPr>
              <a:t>ОГ</a:t>
            </a: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Э</a:t>
            </a:r>
            <a:endParaRPr sz="16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1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1600" b="1" i="1" spc="10" dirty="0">
                <a:solidFill>
                  <a:srgbClr val="548ED4"/>
                </a:solidFill>
                <a:latin typeface="Times New Roman"/>
                <a:cs typeface="Times New Roman"/>
              </a:rPr>
              <a:t>С</a:t>
            </a:r>
            <a:r>
              <a:rPr sz="1600" b="1" i="1" spc="-10" dirty="0">
                <a:solidFill>
                  <a:srgbClr val="548ED4"/>
                </a:solidFill>
                <a:latin typeface="Times New Roman"/>
                <a:cs typeface="Times New Roman"/>
              </a:rPr>
              <a:t>и</a:t>
            </a: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с</a:t>
            </a:r>
            <a:r>
              <a:rPr sz="1600" b="1" i="1" spc="20" dirty="0">
                <a:solidFill>
                  <a:srgbClr val="548ED4"/>
                </a:solidFill>
                <a:latin typeface="Times New Roman"/>
                <a:cs typeface="Times New Roman"/>
              </a:rPr>
              <a:t>т</a:t>
            </a:r>
            <a:r>
              <a:rPr sz="1600" b="1" i="1" spc="-45" dirty="0">
                <a:solidFill>
                  <a:srgbClr val="548ED4"/>
                </a:solidFill>
                <a:latin typeface="Times New Roman"/>
                <a:cs typeface="Times New Roman"/>
              </a:rPr>
              <a:t>е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ма</a:t>
            </a:r>
            <a:r>
              <a:rPr sz="1600" b="1" i="1" spc="-14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о</a:t>
            </a:r>
            <a:r>
              <a:rPr sz="1600" b="1" i="1" spc="-10" dirty="0">
                <a:solidFill>
                  <a:srgbClr val="548ED4"/>
                </a:solidFill>
                <a:latin typeface="Times New Roman"/>
                <a:cs typeface="Times New Roman"/>
              </a:rPr>
              <a:t>ц</a:t>
            </a: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е</a:t>
            </a:r>
            <a:r>
              <a:rPr sz="1600" b="1" i="1" spc="-5" dirty="0">
                <a:solidFill>
                  <a:srgbClr val="548ED4"/>
                </a:solidFill>
                <a:latin typeface="Times New Roman"/>
                <a:cs typeface="Times New Roman"/>
              </a:rPr>
              <a:t>н</a:t>
            </a:r>
            <a:r>
              <a:rPr sz="1600" b="1" i="1" spc="-15" dirty="0">
                <a:solidFill>
                  <a:srgbClr val="548ED4"/>
                </a:solidFill>
                <a:latin typeface="Times New Roman"/>
                <a:cs typeface="Times New Roman"/>
              </a:rPr>
              <a:t>и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в</a:t>
            </a:r>
            <a:r>
              <a:rPr sz="1600" b="1" i="1" spc="10" dirty="0">
                <a:solidFill>
                  <a:srgbClr val="548ED4"/>
                </a:solidFill>
                <a:latin typeface="Times New Roman"/>
                <a:cs typeface="Times New Roman"/>
              </a:rPr>
              <a:t>а</a:t>
            </a:r>
            <a:r>
              <a:rPr sz="1600" b="1" i="1" spc="-5" dirty="0">
                <a:solidFill>
                  <a:srgbClr val="548ED4"/>
                </a:solidFill>
                <a:latin typeface="Times New Roman"/>
                <a:cs typeface="Times New Roman"/>
              </a:rPr>
              <a:t>н</a:t>
            </a:r>
            <a:r>
              <a:rPr sz="1600" b="1" i="1" spc="-15" dirty="0">
                <a:solidFill>
                  <a:srgbClr val="548ED4"/>
                </a:solidFill>
                <a:latin typeface="Times New Roman"/>
                <a:cs typeface="Times New Roman"/>
              </a:rPr>
              <a:t>и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я</a:t>
            </a:r>
            <a:r>
              <a:rPr sz="1600" b="1" i="1" spc="-9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з</a:t>
            </a:r>
            <a:r>
              <a:rPr sz="1600" b="1" i="1" u="heavy" spc="-15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а</a:t>
            </a:r>
            <a:r>
              <a:rPr sz="1600" b="1" i="1" u="heavy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ч</a:t>
            </a:r>
            <a:r>
              <a:rPr sz="1600" b="1" i="1" u="heavy" spc="-50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1600" b="1" i="1" u="heavy" spc="20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т</a:t>
            </a:r>
            <a:r>
              <a:rPr sz="1600" b="1" i="1" u="heavy" spc="-15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/</a:t>
            </a:r>
            <a:r>
              <a:rPr sz="1600" b="1" i="1" u="heavy" spc="-5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н</a:t>
            </a:r>
            <a:r>
              <a:rPr sz="1600" b="1" i="1" u="heavy" spc="-50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1600" b="1" i="1" u="heavy" spc="-5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з</a:t>
            </a:r>
            <a:r>
              <a:rPr sz="1600" b="1" i="1" u="heavy" spc="-40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а</a:t>
            </a:r>
            <a:r>
              <a:rPr sz="1600" b="1" i="1" u="heavy" spc="-30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ч</a:t>
            </a:r>
            <a:r>
              <a:rPr sz="1600" b="1" i="1" u="heavy" spc="-45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е</a:t>
            </a:r>
            <a:r>
              <a:rPr sz="1600" b="1" i="1" u="heavy" spc="5" dirty="0">
                <a:solidFill>
                  <a:srgbClr val="548ED4"/>
                </a:solidFill>
                <a:uFill>
                  <a:solidFill>
                    <a:srgbClr val="964607"/>
                  </a:solidFill>
                </a:uFill>
                <a:latin typeface="Times New Roman"/>
                <a:cs typeface="Times New Roman"/>
              </a:rPr>
              <a:t>т</a:t>
            </a:r>
            <a:endParaRPr sz="16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До</a:t>
            </a:r>
            <a:r>
              <a:rPr sz="1600" b="1" i="1" spc="-10" dirty="0">
                <a:solidFill>
                  <a:srgbClr val="548ED4"/>
                </a:solidFill>
                <a:latin typeface="Times New Roman"/>
                <a:cs typeface="Times New Roman"/>
              </a:rPr>
              <a:t>п</a:t>
            </a: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ус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к</a:t>
            </a:r>
            <a:r>
              <a:rPr sz="1600" b="1" i="1" spc="-80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dirty="0">
                <a:solidFill>
                  <a:srgbClr val="548ED4"/>
                </a:solidFill>
                <a:latin typeface="Times New Roman"/>
                <a:cs typeface="Times New Roman"/>
              </a:rPr>
              <a:t>к</a:t>
            </a:r>
            <a:r>
              <a:rPr sz="1600" b="1" i="1" spc="-15" dirty="0">
                <a:solidFill>
                  <a:srgbClr val="548ED4"/>
                </a:solidFill>
                <a:latin typeface="Times New Roman"/>
                <a:cs typeface="Times New Roman"/>
              </a:rPr>
              <a:t> </a:t>
            </a:r>
            <a:r>
              <a:rPr sz="1600" b="1" i="1" spc="-30" dirty="0">
                <a:solidFill>
                  <a:srgbClr val="548ED4"/>
                </a:solidFill>
                <a:latin typeface="Times New Roman"/>
                <a:cs typeface="Times New Roman"/>
              </a:rPr>
              <a:t>О</a:t>
            </a:r>
            <a:r>
              <a:rPr sz="1600" b="1" i="1" spc="-40" dirty="0">
                <a:solidFill>
                  <a:srgbClr val="548ED4"/>
                </a:solidFill>
                <a:latin typeface="Times New Roman"/>
                <a:cs typeface="Times New Roman"/>
              </a:rPr>
              <a:t>Г</a:t>
            </a:r>
            <a:r>
              <a:rPr sz="1600" b="1" i="1" spc="5" dirty="0">
                <a:solidFill>
                  <a:srgbClr val="548ED4"/>
                </a:solidFill>
                <a:latin typeface="Times New Roman"/>
                <a:cs typeface="Times New Roman"/>
              </a:rPr>
              <a:t>Э</a:t>
            </a:r>
            <a:endParaRPr sz="1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5621" y="765048"/>
            <a:ext cx="4122535" cy="545996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90600" y="6192723"/>
            <a:ext cx="10439400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Times New Roman"/>
                <a:cs typeface="Times New Roman"/>
              </a:rPr>
              <a:t>Продолжительность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проведения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–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15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 err="1" smtClean="0">
                <a:latin typeface="Times New Roman"/>
                <a:cs typeface="Times New Roman"/>
              </a:rPr>
              <a:t>минут</a:t>
            </a:r>
            <a:r>
              <a:rPr lang="ru-RU" sz="2000" b="1" spc="-5" dirty="0" smtClean="0">
                <a:latin typeface="Times New Roman"/>
                <a:cs typeface="Times New Roman"/>
              </a:rPr>
              <a:t>, для детей с ОВЗ дополнительно 30 минут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46747" y="2278379"/>
            <a:ext cx="3822700" cy="2597150"/>
          </a:xfrm>
          <a:prstGeom prst="rect">
            <a:avLst/>
          </a:prstGeom>
          <a:ln w="27432">
            <a:solidFill>
              <a:srgbClr val="00000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261620">
              <a:lnSpc>
                <a:spcPct val="100000"/>
              </a:lnSpc>
              <a:spcBef>
                <a:spcPts val="415"/>
              </a:spcBef>
            </a:pPr>
            <a:r>
              <a:rPr sz="2000" b="1" spc="-10" dirty="0">
                <a:solidFill>
                  <a:srgbClr val="1F242C"/>
                </a:solidFill>
                <a:latin typeface="Times New Roman"/>
                <a:cs typeface="Times New Roman"/>
              </a:rPr>
              <a:t>Сроки</a:t>
            </a:r>
            <a:r>
              <a:rPr sz="2000" b="1" spc="-20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1F242C"/>
                </a:solidFill>
                <a:latin typeface="Times New Roman"/>
                <a:cs typeface="Times New Roman"/>
              </a:rPr>
              <a:t>проведения</a:t>
            </a:r>
            <a:endParaRPr sz="2000" dirty="0">
              <a:latin typeface="Times New Roman"/>
              <a:cs typeface="Times New Roman"/>
            </a:endParaRPr>
          </a:p>
          <a:p>
            <a:pPr marL="259715">
              <a:lnSpc>
                <a:spcPct val="100000"/>
              </a:lnSpc>
              <a:spcBef>
                <a:spcPts val="434"/>
              </a:spcBef>
            </a:pPr>
            <a:r>
              <a:rPr sz="2000" u="heavy" spc="10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8</a:t>
            </a:r>
            <a:r>
              <a:rPr sz="2000" b="1" u="heavy" spc="-30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февраля</a:t>
            </a:r>
            <a:r>
              <a:rPr sz="2000" b="1" u="heavy" spc="10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2023</a:t>
            </a:r>
            <a:r>
              <a:rPr sz="2000" b="1" u="heavy" spc="-50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548ED4"/>
                </a:solidFill>
                <a:uFill>
                  <a:solidFill>
                    <a:srgbClr val="548ED4"/>
                  </a:solidFill>
                </a:uFill>
                <a:latin typeface="Times New Roman"/>
                <a:cs typeface="Times New Roman"/>
              </a:rPr>
              <a:t>г</a:t>
            </a:r>
            <a:endParaRPr sz="2000" dirty="0">
              <a:latin typeface="Times New Roman"/>
              <a:cs typeface="Times New Roman"/>
            </a:endParaRPr>
          </a:p>
          <a:p>
            <a:pPr marL="261620" algn="just">
              <a:lnSpc>
                <a:spcPct val="100000"/>
              </a:lnSpc>
              <a:spcBef>
                <a:spcPts val="1210"/>
              </a:spcBef>
            </a:pPr>
            <a:r>
              <a:rPr sz="1800" spc="-10" dirty="0">
                <a:solidFill>
                  <a:srgbClr val="1F242C"/>
                </a:solidFill>
                <a:latin typeface="Times New Roman"/>
                <a:cs typeface="Times New Roman"/>
              </a:rPr>
              <a:t>Для</a:t>
            </a:r>
            <a:r>
              <a:rPr sz="1800" spc="-20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1F242C"/>
                </a:solidFill>
                <a:latin typeface="Times New Roman"/>
                <a:cs typeface="Times New Roman"/>
              </a:rPr>
              <a:t>участников,</a:t>
            </a:r>
            <a:r>
              <a:rPr sz="1800" spc="5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242C"/>
                </a:solidFill>
                <a:latin typeface="Times New Roman"/>
                <a:cs typeface="Times New Roman"/>
              </a:rPr>
              <a:t>получивших</a:t>
            </a:r>
            <a:endParaRPr sz="1800" dirty="0">
              <a:latin typeface="Times New Roman"/>
              <a:cs typeface="Times New Roman"/>
            </a:endParaRPr>
          </a:p>
          <a:p>
            <a:pPr marL="261620" algn="just">
              <a:lnSpc>
                <a:spcPct val="100000"/>
              </a:lnSpc>
            </a:pPr>
            <a:r>
              <a:rPr sz="1800" spc="-20" dirty="0">
                <a:solidFill>
                  <a:srgbClr val="1F242C"/>
                </a:solidFill>
                <a:latin typeface="Times New Roman"/>
                <a:cs typeface="Times New Roman"/>
              </a:rPr>
              <a:t>«незачет»,</a:t>
            </a:r>
            <a:r>
              <a:rPr sz="1800" spc="105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42C"/>
                </a:solidFill>
                <a:latin typeface="Times New Roman"/>
                <a:cs typeface="Times New Roman"/>
              </a:rPr>
              <a:t>пропустивших</a:t>
            </a:r>
            <a:r>
              <a:rPr sz="1800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242C"/>
                </a:solidFill>
                <a:latin typeface="Times New Roman"/>
                <a:cs typeface="Times New Roman"/>
              </a:rPr>
              <a:t>или</a:t>
            </a:r>
            <a:r>
              <a:rPr sz="1800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42C"/>
                </a:solidFill>
                <a:latin typeface="Times New Roman"/>
                <a:cs typeface="Times New Roman"/>
              </a:rPr>
              <a:t>не</a:t>
            </a:r>
            <a:endParaRPr sz="1800" dirty="0">
              <a:latin typeface="Times New Roman"/>
              <a:cs typeface="Times New Roman"/>
            </a:endParaRPr>
          </a:p>
          <a:p>
            <a:pPr marL="26162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1F242C"/>
                </a:solidFill>
                <a:latin typeface="Times New Roman"/>
                <a:cs typeface="Times New Roman"/>
              </a:rPr>
              <a:t>завершивших</a:t>
            </a:r>
            <a:r>
              <a:rPr sz="1800" spc="-45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242C"/>
                </a:solidFill>
                <a:latin typeface="Times New Roman"/>
                <a:cs typeface="Times New Roman"/>
              </a:rPr>
              <a:t>итоговое</a:t>
            </a:r>
            <a:endParaRPr sz="1800" dirty="0">
              <a:latin typeface="Times New Roman"/>
              <a:cs typeface="Times New Roman"/>
            </a:endParaRPr>
          </a:p>
          <a:p>
            <a:pPr marL="261620" marR="349250" algn="just">
              <a:lnSpc>
                <a:spcPct val="100000"/>
              </a:lnSpc>
            </a:pPr>
            <a:r>
              <a:rPr sz="1800" spc="-10" dirty="0">
                <a:solidFill>
                  <a:srgbClr val="1F242C"/>
                </a:solidFill>
                <a:latin typeface="Times New Roman"/>
                <a:cs typeface="Times New Roman"/>
              </a:rPr>
              <a:t>собеседование </a:t>
            </a:r>
            <a:r>
              <a:rPr sz="1800" spc="-5" dirty="0">
                <a:solidFill>
                  <a:srgbClr val="1F242C"/>
                </a:solidFill>
                <a:latin typeface="Times New Roman"/>
                <a:cs typeface="Times New Roman"/>
              </a:rPr>
              <a:t>по </a:t>
            </a:r>
            <a:r>
              <a:rPr sz="1800" spc="-15" dirty="0">
                <a:solidFill>
                  <a:srgbClr val="1F242C"/>
                </a:solidFill>
                <a:latin typeface="Times New Roman"/>
                <a:cs typeface="Times New Roman"/>
              </a:rPr>
              <a:t>уважительным </a:t>
            </a:r>
            <a:r>
              <a:rPr sz="1800" spc="-434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42C"/>
                </a:solidFill>
                <a:latin typeface="Times New Roman"/>
                <a:cs typeface="Times New Roman"/>
              </a:rPr>
              <a:t>причинам, </a:t>
            </a:r>
            <a:r>
              <a:rPr sz="1800" spc="-60" dirty="0">
                <a:solidFill>
                  <a:srgbClr val="1F242C"/>
                </a:solidFill>
                <a:latin typeface="Times New Roman"/>
                <a:cs typeface="Times New Roman"/>
              </a:rPr>
              <a:t>будут </a:t>
            </a:r>
            <a:r>
              <a:rPr sz="1800" spc="-10" dirty="0">
                <a:solidFill>
                  <a:srgbClr val="1F242C"/>
                </a:solidFill>
                <a:latin typeface="Times New Roman"/>
                <a:cs typeface="Times New Roman"/>
              </a:rPr>
              <a:t>предусмотрены </a:t>
            </a:r>
            <a:r>
              <a:rPr sz="1800" spc="-434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1F242C"/>
                </a:solidFill>
                <a:latin typeface="Times New Roman"/>
                <a:cs typeface="Times New Roman"/>
              </a:rPr>
              <a:t>дополнительные</a:t>
            </a:r>
            <a:r>
              <a:rPr sz="1800" spc="40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1F242C"/>
                </a:solidFill>
                <a:latin typeface="Times New Roman"/>
                <a:cs typeface="Times New Roman"/>
              </a:rPr>
              <a:t>сроки</a:t>
            </a:r>
            <a:r>
              <a:rPr sz="1800" spc="-25" dirty="0">
                <a:solidFill>
                  <a:srgbClr val="1F242C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1F242C"/>
                </a:solidFill>
                <a:latin typeface="Times New Roman"/>
                <a:cs typeface="Times New Roman"/>
              </a:rPr>
              <a:t>сдачи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0973" y="80594"/>
            <a:ext cx="70104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2565" marR="5080" indent="-14605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Получение </a:t>
            </a:r>
            <a:r>
              <a:rPr sz="3600" spc="-15" dirty="0"/>
              <a:t>аттестата </a:t>
            </a:r>
            <a:r>
              <a:rPr sz="3600" dirty="0"/>
              <a:t>об </a:t>
            </a:r>
            <a:r>
              <a:rPr sz="3600" spc="-25" dirty="0"/>
              <a:t>основном </a:t>
            </a:r>
            <a:r>
              <a:rPr sz="3600" spc="-885" dirty="0"/>
              <a:t> </a:t>
            </a:r>
            <a:r>
              <a:rPr sz="3600" spc="-10" dirty="0"/>
              <a:t>общем</a:t>
            </a:r>
            <a:r>
              <a:rPr sz="3600" spc="30" dirty="0"/>
              <a:t> </a:t>
            </a:r>
            <a:r>
              <a:rPr sz="3600" spc="-20" dirty="0"/>
              <a:t>образовании</a:t>
            </a:r>
            <a:endParaRPr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24200" y="1676400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58359" y="2824655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58359" y="3945321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ГВЭ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68868" y="5105400"/>
            <a:ext cx="5898931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об основном общем образовании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00600" y="1676400"/>
            <a:ext cx="3352800" cy="990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по русскому языку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(зачёт)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3662" y="2824655"/>
            <a:ext cx="3352800" cy="990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не имеющие академической задолженности, в полном объеме выполнившие учебный план (имеющие годовые отметки по всем учебным предметам учебного плана за </a:t>
            </a:r>
            <a:r>
              <a:rPr lang="en-US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IX </a:t>
            </a: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не ниже удовлетворительных)</a:t>
            </a:r>
            <a:endParaRPr 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3662" y="3945320"/>
            <a:ext cx="3352800" cy="116007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сдача четырех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сдача двух обязательных предметов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453758" y="1948355"/>
            <a:ext cx="575441" cy="87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53757" y="3017126"/>
            <a:ext cx="575441" cy="87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53758" y="3945321"/>
            <a:ext cx="575441" cy="876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1478" y="308915"/>
            <a:ext cx="8482330" cy="99123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954405" marR="5080" indent="-942340">
              <a:lnSpc>
                <a:spcPts val="3770"/>
              </a:lnSpc>
              <a:spcBef>
                <a:spcPts val="260"/>
              </a:spcBef>
            </a:pPr>
            <a:r>
              <a:rPr sz="3200" spc="-10" dirty="0"/>
              <a:t>Особенности</a:t>
            </a:r>
            <a:r>
              <a:rPr sz="3200" spc="50" dirty="0"/>
              <a:t> </a:t>
            </a:r>
            <a:r>
              <a:rPr sz="3200" spc="-5" dirty="0"/>
              <a:t>организации</a:t>
            </a:r>
            <a:r>
              <a:rPr sz="3200" spc="5" dirty="0"/>
              <a:t> </a:t>
            </a:r>
            <a:r>
              <a:rPr sz="3200" spc="-10" dirty="0"/>
              <a:t>ГИА</a:t>
            </a:r>
            <a:r>
              <a:rPr sz="3200" spc="-5" dirty="0"/>
              <a:t> для</a:t>
            </a:r>
            <a:r>
              <a:rPr sz="3200" spc="25" dirty="0"/>
              <a:t> </a:t>
            </a:r>
            <a:r>
              <a:rPr sz="3200" spc="-15" dirty="0"/>
              <a:t>учащихся </a:t>
            </a:r>
            <a:r>
              <a:rPr sz="3200" spc="-785" dirty="0"/>
              <a:t> </a:t>
            </a:r>
            <a:r>
              <a:rPr sz="3200" spc="-5" dirty="0"/>
              <a:t>с</a:t>
            </a:r>
            <a:r>
              <a:rPr sz="3200" spc="5" dirty="0"/>
              <a:t> </a:t>
            </a:r>
            <a:r>
              <a:rPr sz="3200" spc="-10" dirty="0"/>
              <a:t>ОВЗ,</a:t>
            </a:r>
            <a:r>
              <a:rPr sz="3200" spc="5" dirty="0"/>
              <a:t> </a:t>
            </a:r>
            <a:r>
              <a:rPr sz="3200" spc="-10" dirty="0"/>
              <a:t>инвалидов,</a:t>
            </a:r>
            <a:r>
              <a:rPr sz="3200" spc="10" dirty="0"/>
              <a:t> </a:t>
            </a:r>
            <a:r>
              <a:rPr sz="3200" spc="-10" dirty="0"/>
              <a:t>детей-инвалидов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7045" y="1447800"/>
            <a:ext cx="10688955" cy="2163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Для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участников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ОВЗ,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детей-инвалидов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инвалидов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организация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6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проведение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экзаменов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осуществляется</a:t>
            </a: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5" dirty="0">
                <a:latin typeface="Times New Roman"/>
                <a:cs typeface="Times New Roman"/>
              </a:rPr>
              <a:t>учетом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состояния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их </a:t>
            </a:r>
            <a:r>
              <a:rPr sz="1800" dirty="0">
                <a:latin typeface="Times New Roman"/>
                <a:cs typeface="Times New Roman"/>
              </a:rPr>
              <a:t>здоровья,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особенностей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психофизического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развития.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705"/>
              </a:spcBef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sz="1800" spc="-1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организации </a:t>
            </a:r>
            <a:r>
              <a:rPr sz="1800" spc="-10" dirty="0">
                <a:latin typeface="Times New Roman"/>
                <a:cs typeface="Times New Roman"/>
              </a:rPr>
              <a:t>условий </a:t>
            </a:r>
            <a:r>
              <a:rPr sz="1800" dirty="0">
                <a:latin typeface="Times New Roman"/>
                <a:cs typeface="Times New Roman"/>
              </a:rPr>
              <a:t>и/или </a:t>
            </a:r>
            <a:r>
              <a:rPr sz="1800" spc="-5" dirty="0">
                <a:latin typeface="Times New Roman"/>
                <a:cs typeface="Times New Roman"/>
              </a:rPr>
              <a:t>специальных </a:t>
            </a:r>
            <a:r>
              <a:rPr sz="1800" spc="-10" dirty="0">
                <a:latin typeface="Times New Roman"/>
                <a:cs typeface="Times New Roman"/>
              </a:rPr>
              <a:t>условий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10" dirty="0">
                <a:latin typeface="Times New Roman"/>
                <a:cs typeface="Times New Roman"/>
              </a:rPr>
              <a:t>проведении экзаменов участнику или родителю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(законному </a:t>
            </a:r>
            <a:r>
              <a:rPr sz="1800" spc="-5" dirty="0">
                <a:latin typeface="Times New Roman"/>
                <a:cs typeface="Times New Roman"/>
              </a:rPr>
              <a:t>представителю) </a:t>
            </a:r>
            <a:r>
              <a:rPr sz="1800" spc="-25" dirty="0">
                <a:latin typeface="Times New Roman"/>
                <a:cs typeface="Times New Roman"/>
              </a:rPr>
              <a:t>необходимо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25" dirty="0">
                <a:latin typeface="Times New Roman"/>
                <a:cs typeface="Times New Roman"/>
              </a:rPr>
              <a:t>подаче </a:t>
            </a:r>
            <a:r>
              <a:rPr sz="1800" spc="-5" dirty="0">
                <a:latin typeface="Times New Roman"/>
                <a:cs typeface="Times New Roman"/>
              </a:rPr>
              <a:t>заявления на Портале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mos.ru </a:t>
            </a:r>
            <a:r>
              <a:rPr sz="1800" spc="-20" dirty="0">
                <a:latin typeface="Times New Roman"/>
                <a:cs typeface="Times New Roman"/>
              </a:rPr>
              <a:t>указать</a:t>
            </a:r>
            <a:r>
              <a:rPr sz="1800" spc="409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номер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0" dirty="0">
                <a:latin typeface="Times New Roman"/>
                <a:cs typeface="Times New Roman"/>
              </a:rPr>
              <a:t>дату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выдачи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документа:</a:t>
            </a:r>
            <a:endParaRPr sz="1800" dirty="0">
              <a:latin typeface="Times New Roman"/>
              <a:cs typeface="Times New Roman"/>
            </a:endParaRPr>
          </a:p>
          <a:p>
            <a:pPr marL="93345" indent="-81280" algn="just">
              <a:lnSpc>
                <a:spcPct val="100000"/>
              </a:lnSpc>
              <a:buSzPct val="94444"/>
              <a:buFont typeface="Microsoft Sans Serif"/>
              <a:buChar char="•"/>
              <a:tabLst>
                <a:tab pos="93980" algn="l"/>
              </a:tabLst>
            </a:pPr>
            <a:r>
              <a:rPr sz="1800" b="1" spc="-10" dirty="0" err="1">
                <a:latin typeface="Times New Roman"/>
                <a:cs typeface="Times New Roman"/>
              </a:rPr>
              <a:t>заключения</a:t>
            </a:r>
            <a:r>
              <a:rPr sz="1800" b="1" spc="605" dirty="0">
                <a:latin typeface="Times New Roman"/>
                <a:cs typeface="Times New Roman"/>
              </a:rPr>
              <a:t> </a:t>
            </a:r>
            <a:r>
              <a:rPr sz="1800" b="1" spc="-15" dirty="0" err="1" smtClean="0">
                <a:latin typeface="Times New Roman"/>
                <a:cs typeface="Times New Roman"/>
              </a:rPr>
              <a:t>психолого-медико-педагогической</a:t>
            </a:r>
            <a:r>
              <a:rPr sz="1800" b="1" spc="610" dirty="0" smtClean="0">
                <a:latin typeface="Times New Roman"/>
                <a:cs typeface="Times New Roman"/>
              </a:rPr>
              <a:t> </a:t>
            </a:r>
            <a:r>
              <a:rPr sz="1800" b="1" spc="-15" dirty="0" err="1">
                <a:latin typeface="Times New Roman"/>
                <a:cs typeface="Times New Roman"/>
              </a:rPr>
              <a:t>комиссии</a:t>
            </a:r>
            <a:r>
              <a:rPr sz="1800" b="1" spc="595" dirty="0">
                <a:latin typeface="Times New Roman"/>
                <a:cs typeface="Times New Roman"/>
              </a:rPr>
              <a:t> </a:t>
            </a:r>
            <a:r>
              <a:rPr sz="1800" spc="-10" dirty="0" smtClean="0">
                <a:latin typeface="Times New Roman"/>
                <a:cs typeface="Times New Roman"/>
              </a:rPr>
              <a:t>и/</a:t>
            </a:r>
            <a:r>
              <a:rPr sz="1800" spc="-10" dirty="0" err="1" smtClean="0">
                <a:latin typeface="Times New Roman"/>
                <a:cs typeface="Times New Roman"/>
              </a:rPr>
              <a:t>или</a:t>
            </a:r>
            <a:r>
              <a:rPr sz="1800" spc="10" dirty="0" smtClean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справки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об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установлении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инвалидности.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6983" y="4221479"/>
            <a:ext cx="8803005" cy="1576070"/>
          </a:xfrm>
          <a:prstGeom prst="rect">
            <a:avLst/>
          </a:prstGeom>
          <a:solidFill>
            <a:srgbClr val="B8CDE4"/>
          </a:solidFill>
          <a:ln w="24384">
            <a:solidFill>
              <a:srgbClr val="8A3836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229"/>
              </a:spcBef>
            </a:pPr>
            <a:r>
              <a:rPr sz="2000" spc="-15" dirty="0">
                <a:latin typeface="Times New Roman"/>
                <a:cs typeface="Times New Roman"/>
              </a:rPr>
              <a:t>Справка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установлении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инвалидности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и/или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заключение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ЦПМПК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дает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право:</a:t>
            </a:r>
            <a:endParaRPr sz="2000" dirty="0">
              <a:latin typeface="Times New Roman"/>
              <a:cs typeface="Times New Roman"/>
            </a:endParaRPr>
          </a:p>
          <a:p>
            <a:pPr marL="240665" indent="-153035">
              <a:lnSpc>
                <a:spcPct val="100000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2000" spc="-15" dirty="0">
                <a:latin typeface="Times New Roman"/>
                <a:cs typeface="Times New Roman"/>
              </a:rPr>
              <a:t>на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добавление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1,5 </a:t>
            </a:r>
            <a:r>
              <a:rPr sz="2000" dirty="0">
                <a:latin typeface="Times New Roman"/>
                <a:cs typeface="Times New Roman"/>
              </a:rPr>
              <a:t>часа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продолжительности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экзаменов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всем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учебным</a:t>
            </a:r>
            <a:endParaRPr sz="2000" dirty="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предметам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(на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ОГЭ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иностранным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языкам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(раздел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«Говорение»)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-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30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минут),</a:t>
            </a:r>
            <a:endParaRPr sz="2000" dirty="0">
              <a:latin typeface="Times New Roman"/>
              <a:cs typeface="Times New Roman"/>
            </a:endParaRPr>
          </a:p>
          <a:p>
            <a:pPr marL="88265" marR="1165860">
              <a:lnSpc>
                <a:spcPct val="100000"/>
              </a:lnSpc>
              <a:buFont typeface="Microsoft Sans Serif"/>
              <a:buChar char="•"/>
              <a:tabLst>
                <a:tab pos="177800" algn="l"/>
              </a:tabLst>
            </a:pPr>
            <a:r>
              <a:rPr sz="2000" spc="-10" dirty="0">
                <a:latin typeface="Times New Roman"/>
                <a:cs typeface="Times New Roman"/>
              </a:rPr>
              <a:t>выбор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формы</a:t>
            </a:r>
            <a:r>
              <a:rPr sz="2000" spc="-10" dirty="0">
                <a:latin typeface="Times New Roman"/>
                <a:cs typeface="Times New Roman"/>
              </a:rPr>
              <a:t> проведения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экзаменов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lang="ru-RU" sz="2000" spc="-5" dirty="0">
                <a:latin typeface="Times New Roman"/>
                <a:cs typeface="Times New Roman"/>
              </a:rPr>
              <a:t>-</a:t>
            </a:r>
            <a:r>
              <a:rPr sz="2000" spc="20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ОГЭ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и/или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ГВЭ,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сокращение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количества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экзаменов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до</a:t>
            </a:r>
            <a:r>
              <a:rPr sz="2000" b="1" spc="3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двух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обязательных.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5817" y="226898"/>
            <a:ext cx="589534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" dirty="0"/>
              <a:t>Создание</a:t>
            </a:r>
            <a:r>
              <a:rPr sz="3200" spc="10" dirty="0"/>
              <a:t> </a:t>
            </a:r>
            <a:r>
              <a:rPr sz="3200" dirty="0"/>
              <a:t>специальных</a:t>
            </a:r>
            <a:r>
              <a:rPr sz="3200" spc="-15" dirty="0"/>
              <a:t> </a:t>
            </a:r>
            <a:r>
              <a:rPr sz="3200" spc="-25" dirty="0"/>
              <a:t>условий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725548" y="682071"/>
            <a:ext cx="6513195" cy="33185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95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увеличение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продолжительности</a:t>
            </a:r>
            <a:r>
              <a:rPr sz="22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</a:t>
            </a: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1,5</a:t>
            </a: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часа</a:t>
            </a:r>
            <a:endParaRPr sz="22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организация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перерывов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для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приема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пищи</a:t>
            </a:r>
            <a:endParaRPr sz="22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проведение</a:t>
            </a:r>
            <a:r>
              <a:rPr sz="2200" spc="-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ГИА-9</a:t>
            </a:r>
            <a:r>
              <a:rPr sz="22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дому</a:t>
            </a:r>
            <a:endParaRPr sz="22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увеличенные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шрифты</a:t>
            </a:r>
            <a:endParaRPr sz="22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необходимость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звукоусиливающей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аппаратуре</a:t>
            </a:r>
            <a:endParaRPr sz="22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сдача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экзамена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на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компьютере</a:t>
            </a:r>
            <a:endParaRPr sz="22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наличие</a:t>
            </a:r>
            <a:r>
              <a:rPr sz="22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ассистента</a:t>
            </a:r>
            <a:endParaRPr sz="2200" dirty="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195580" algn="l"/>
              </a:tabLst>
            </a:pP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др.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30679" y="4364735"/>
            <a:ext cx="8803005" cy="814069"/>
          </a:xfrm>
          <a:custGeom>
            <a:avLst/>
            <a:gdLst/>
            <a:ahLst/>
            <a:cxnLst/>
            <a:rect l="l" t="t" r="r" b="b"/>
            <a:pathLst>
              <a:path w="8803005" h="814070">
                <a:moveTo>
                  <a:pt x="0" y="813815"/>
                </a:moveTo>
                <a:lnTo>
                  <a:pt x="8802624" y="813815"/>
                </a:lnTo>
                <a:lnTo>
                  <a:pt x="8802624" y="0"/>
                </a:lnTo>
                <a:lnTo>
                  <a:pt x="0" y="0"/>
                </a:lnTo>
                <a:lnTo>
                  <a:pt x="0" y="813815"/>
                </a:lnTo>
                <a:close/>
              </a:path>
            </a:pathLst>
          </a:custGeom>
          <a:ln w="24384">
            <a:solidFill>
              <a:srgbClr val="8A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42872" y="4376928"/>
            <a:ext cx="8778240" cy="815340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1905" rIns="0" bIns="0" rtlCol="0">
            <a:spAutoFit/>
          </a:bodyPr>
          <a:lstStyle/>
          <a:p>
            <a:pPr marL="3049905" marR="755650" indent="-2201545">
              <a:lnSpc>
                <a:spcPts val="3170"/>
              </a:lnSpc>
              <a:spcBef>
                <a:spcPts val="15"/>
              </a:spcBef>
            </a:pPr>
            <a:r>
              <a:rPr sz="2400" spc="-15" dirty="0" err="1">
                <a:latin typeface="Times New Roman"/>
                <a:cs typeface="Times New Roman"/>
              </a:rPr>
              <a:t>Заключение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latin typeface="Times New Roman"/>
                <a:cs typeface="Times New Roman"/>
              </a:rPr>
              <a:t>ПМПК</a:t>
            </a: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 </a:t>
            </a:r>
            <a:r>
              <a:rPr sz="2400" spc="-10" dirty="0">
                <a:latin typeface="Times New Roman"/>
                <a:cs typeface="Times New Roman"/>
              </a:rPr>
              <a:t>создании </a:t>
            </a:r>
            <a:r>
              <a:rPr sz="2400" dirty="0">
                <a:latin typeface="Times New Roman"/>
                <a:cs typeface="Times New Roman"/>
              </a:rPr>
              <a:t>специальных </a:t>
            </a:r>
            <a:r>
              <a:rPr sz="2400" spc="-15" dirty="0">
                <a:latin typeface="Times New Roman"/>
                <a:cs typeface="Times New Roman"/>
              </a:rPr>
              <a:t>условий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проведении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ГИА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30679" y="5230366"/>
            <a:ext cx="8803005" cy="1515110"/>
          </a:xfrm>
          <a:custGeom>
            <a:avLst/>
            <a:gdLst/>
            <a:ahLst/>
            <a:cxnLst/>
            <a:rect l="l" t="t" r="r" b="b"/>
            <a:pathLst>
              <a:path w="8803005" h="1515109">
                <a:moveTo>
                  <a:pt x="0" y="1514856"/>
                </a:moveTo>
                <a:lnTo>
                  <a:pt x="8802624" y="1514856"/>
                </a:lnTo>
                <a:lnTo>
                  <a:pt x="8802624" y="0"/>
                </a:lnTo>
                <a:lnTo>
                  <a:pt x="0" y="0"/>
                </a:lnTo>
                <a:lnTo>
                  <a:pt x="0" y="1514856"/>
                </a:lnTo>
                <a:close/>
              </a:path>
            </a:pathLst>
          </a:custGeom>
          <a:ln w="24383">
            <a:solidFill>
              <a:srgbClr val="8A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42872" y="5216651"/>
            <a:ext cx="8778240" cy="1516380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43180" rIns="0" bIns="0" rtlCol="0">
            <a:spAutoFit/>
          </a:bodyPr>
          <a:lstStyle/>
          <a:p>
            <a:pPr marL="553085" marR="457200" indent="-1905" algn="ctr">
              <a:lnSpc>
                <a:spcPct val="100000"/>
              </a:lnSpc>
              <a:spcBef>
                <a:spcPts val="340"/>
              </a:spcBef>
            </a:pPr>
            <a:r>
              <a:rPr sz="2400" spc="-5" dirty="0">
                <a:latin typeface="Times New Roman"/>
                <a:cs typeface="Times New Roman"/>
              </a:rPr>
              <a:t>Медицинские </a:t>
            </a:r>
            <a:r>
              <a:rPr sz="2400" spc="-10" dirty="0">
                <a:latin typeface="Times New Roman"/>
                <a:cs typeface="Times New Roman"/>
              </a:rPr>
              <a:t>заключения, </a:t>
            </a:r>
            <a:r>
              <a:rPr sz="2400" spc="-5" dirty="0">
                <a:latin typeface="Times New Roman"/>
                <a:cs typeface="Times New Roman"/>
              </a:rPr>
              <a:t>справки </a:t>
            </a:r>
            <a:r>
              <a:rPr sz="2400" dirty="0">
                <a:latin typeface="Times New Roman"/>
                <a:cs typeface="Times New Roman"/>
              </a:rPr>
              <a:t>из </a:t>
            </a:r>
            <a:r>
              <a:rPr sz="2400" spc="-15" dirty="0">
                <a:latin typeface="Times New Roman"/>
                <a:cs typeface="Times New Roman"/>
              </a:rPr>
              <a:t>мед. </a:t>
            </a:r>
            <a:r>
              <a:rPr sz="2400" spc="-10" dirty="0">
                <a:latin typeface="Times New Roman"/>
                <a:cs typeface="Times New Roman"/>
              </a:rPr>
              <a:t>учреждений, </a:t>
            </a:r>
            <a:r>
              <a:rPr sz="2400" spc="-5" dirty="0">
                <a:latin typeface="Times New Roman"/>
                <a:cs typeface="Times New Roman"/>
              </a:rPr>
              <a:t> индивидуальная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программа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реабилитации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ЯВЛЯЮТСЯ</a:t>
            </a:r>
            <a:endParaRPr sz="2400" dirty="0">
              <a:latin typeface="Times New Roman"/>
              <a:cs typeface="Times New Roman"/>
            </a:endParaRPr>
          </a:p>
          <a:p>
            <a:pPr marL="412750" marR="318770" algn="ctr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Times New Roman"/>
                <a:cs typeface="Times New Roman"/>
              </a:rPr>
              <a:t>документами, </a:t>
            </a:r>
            <a:r>
              <a:rPr sz="2400" dirty="0">
                <a:latin typeface="Times New Roman"/>
                <a:cs typeface="Times New Roman"/>
              </a:rPr>
              <a:t>на основании </a:t>
            </a:r>
            <a:r>
              <a:rPr sz="2400" spc="-25" dirty="0">
                <a:latin typeface="Times New Roman"/>
                <a:cs typeface="Times New Roman"/>
              </a:rPr>
              <a:t>которых </a:t>
            </a:r>
            <a:r>
              <a:rPr sz="2400" spc="-20" dirty="0">
                <a:latin typeface="Times New Roman"/>
                <a:cs typeface="Times New Roman"/>
              </a:rPr>
              <a:t>происходит </a:t>
            </a:r>
            <a:r>
              <a:rPr sz="2400" dirty="0">
                <a:latin typeface="Times New Roman"/>
                <a:cs typeface="Times New Roman"/>
              </a:rPr>
              <a:t>организация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спец. </a:t>
            </a:r>
            <a:r>
              <a:rPr sz="2400" spc="-15" dirty="0">
                <a:latin typeface="Times New Roman"/>
                <a:cs typeface="Times New Roman"/>
              </a:rPr>
              <a:t>условий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3058" y="302717"/>
            <a:ext cx="787590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20" dirty="0"/>
              <a:t>Продолжительность</a:t>
            </a:r>
            <a:r>
              <a:rPr sz="3200" spc="140" dirty="0"/>
              <a:t> </a:t>
            </a:r>
            <a:r>
              <a:rPr sz="3200" spc="-20" dirty="0"/>
              <a:t>проведения</a:t>
            </a:r>
            <a:r>
              <a:rPr sz="3200" spc="55" dirty="0"/>
              <a:t> </a:t>
            </a:r>
            <a:r>
              <a:rPr sz="3200" spc="-5" dirty="0"/>
              <a:t>ОГЭ/ГВЭ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1143000"/>
            <a:ext cx="7848600" cy="5486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1206</Words>
  <Application>Microsoft Office PowerPoint</Application>
  <PresentationFormat>Широкоэкранный</PresentationFormat>
  <Paragraphs>121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Microsoft Sans Serif</vt:lpstr>
      <vt:lpstr>Times New Roman</vt:lpstr>
      <vt:lpstr>Wingdings</vt:lpstr>
      <vt:lpstr>Office Theme</vt:lpstr>
      <vt:lpstr>Презентация PowerPoint</vt:lpstr>
      <vt:lpstr>Нормативные правовые документы</vt:lpstr>
      <vt:lpstr>Порядок проведения ГИА в 2023 году</vt:lpstr>
      <vt:lpstr>Порядок проведения ГИА в 2023 году</vt:lpstr>
      <vt:lpstr>Итоговое собеседование в 2023 году</vt:lpstr>
      <vt:lpstr>Получение аттестата об основном  общем образовании</vt:lpstr>
      <vt:lpstr>Особенности организации ГИА для учащихся  с ОВЗ, инвалидов, детей-инвалидов</vt:lpstr>
      <vt:lpstr>Создание специальных условий</vt:lpstr>
      <vt:lpstr>Продолжительность проведения ОГЭ/ГВЭ</vt:lpstr>
      <vt:lpstr>Дополнительные материалы</vt:lpstr>
      <vt:lpstr>Сроки проведения ГИА</vt:lpstr>
      <vt:lpstr>Порядок проведения ГИА</vt:lpstr>
      <vt:lpstr>ЗАПРЕЩЕНО</vt:lpstr>
      <vt:lpstr>Повторно к сдаче ГИА</vt:lpstr>
      <vt:lpstr>Апелляция</vt:lpstr>
      <vt:lpstr>Регистрация на участие в ГИА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16</cp:revision>
  <dcterms:created xsi:type="dcterms:W3CDTF">2023-01-19T11:14:08Z</dcterms:created>
  <dcterms:modified xsi:type="dcterms:W3CDTF">2023-01-20T02:23:18Z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2023-01-19T00:00:00Z</vt:filetime>
  </property>
</Properties>
</file>